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8" r:id="rId4"/>
    <p:sldId id="269" r:id="rId5"/>
    <p:sldId id="274" r:id="rId6"/>
    <p:sldId id="258" r:id="rId7"/>
    <p:sldId id="277" r:id="rId8"/>
    <p:sldId id="275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71" r:id="rId21"/>
    <p:sldId id="290" r:id="rId22"/>
    <p:sldId id="29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4631" autoAdjust="0"/>
  </p:normalViewPr>
  <p:slideViewPr>
    <p:cSldViewPr snapToGrid="0">
      <p:cViewPr varScale="1">
        <p:scale>
          <a:sx n="45" d="100"/>
          <a:sy n="45" d="100"/>
        </p:scale>
        <p:origin x="-1190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C3859-B307-48D0-BDE7-0B3D82B8413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60DA353-40E7-4C19-BCDC-B090DA9342E0}">
      <dgm:prSet custT="1"/>
      <dgm:spPr/>
      <dgm:t>
        <a:bodyPr/>
        <a:lstStyle/>
        <a:p>
          <a:r>
            <a:rPr lang="en-US" sz="2000" dirty="0"/>
            <a:t>is a not-for-profit water cooperative which provides sustainable water services to improve quality of life to our customers and provide for economic development.</a:t>
          </a:r>
        </a:p>
      </dgm:t>
    </dgm:pt>
    <dgm:pt modelId="{E797B254-573C-4B76-9A4D-C3E2D0A2D9DC}" type="parTrans" cxnId="{22BFEDE2-B868-48BA-AE41-92B8B56953C2}">
      <dgm:prSet/>
      <dgm:spPr/>
      <dgm:t>
        <a:bodyPr/>
        <a:lstStyle/>
        <a:p>
          <a:endParaRPr lang="en-US" sz="2000"/>
        </a:p>
      </dgm:t>
    </dgm:pt>
    <dgm:pt modelId="{ABA213C8-36BB-4DFB-A84B-B7D9382D968B}" type="sibTrans" cxnId="{22BFEDE2-B868-48BA-AE41-92B8B56953C2}">
      <dgm:prSet/>
      <dgm:spPr/>
      <dgm:t>
        <a:bodyPr/>
        <a:lstStyle/>
        <a:p>
          <a:endParaRPr lang="en-US" sz="2000"/>
        </a:p>
      </dgm:t>
    </dgm:pt>
    <dgm:pt modelId="{D1B7EAC2-8D2B-4BA9-86F9-4916322614C1}">
      <dgm:prSet custT="1"/>
      <dgm:spPr/>
      <dgm:t>
        <a:bodyPr/>
        <a:lstStyle/>
        <a:p>
          <a:r>
            <a:rPr lang="en-US" sz="2400" dirty="0"/>
            <a:t>multi-county regional water system which serves a population base of over 140,000.</a:t>
          </a:r>
        </a:p>
      </dgm:t>
    </dgm:pt>
    <dgm:pt modelId="{7F1E6CCC-9EBD-4FFA-8433-7D19821FD955}" type="parTrans" cxnId="{2C5A7D56-ED22-40DD-BC02-395F76EC0017}">
      <dgm:prSet/>
      <dgm:spPr/>
      <dgm:t>
        <a:bodyPr/>
        <a:lstStyle/>
        <a:p>
          <a:endParaRPr lang="en-US" sz="2000"/>
        </a:p>
      </dgm:t>
    </dgm:pt>
    <dgm:pt modelId="{399804F7-51DB-4F0C-B058-1B1EBDA890F1}" type="sibTrans" cxnId="{2C5A7D56-ED22-40DD-BC02-395F76EC0017}">
      <dgm:prSet/>
      <dgm:spPr/>
      <dgm:t>
        <a:bodyPr/>
        <a:lstStyle/>
        <a:p>
          <a:endParaRPr lang="en-US" sz="2000"/>
        </a:p>
      </dgm:t>
    </dgm:pt>
    <dgm:pt modelId="{B747DDBD-D9BA-452E-83A6-44F847CE12B7}">
      <dgm:prSet custT="1"/>
      <dgm:spPr/>
      <dgm:t>
        <a:bodyPr/>
        <a:lstStyle/>
        <a:p>
          <a:r>
            <a:rPr lang="en-US" sz="2400" dirty="0"/>
            <a:t>By regionalizing water services, we can keep rates affordable.</a:t>
          </a:r>
        </a:p>
      </dgm:t>
    </dgm:pt>
    <dgm:pt modelId="{EC6E7564-096E-4ABE-AF06-97F042C8285D}" type="parTrans" cxnId="{B555B82A-A494-42D0-9087-E7384E3E403B}">
      <dgm:prSet/>
      <dgm:spPr/>
      <dgm:t>
        <a:bodyPr/>
        <a:lstStyle/>
        <a:p>
          <a:endParaRPr lang="en-US" sz="2000"/>
        </a:p>
      </dgm:t>
    </dgm:pt>
    <dgm:pt modelId="{9284DEC8-5528-44F4-AD82-D27889A32CE1}" type="sibTrans" cxnId="{B555B82A-A494-42D0-9087-E7384E3E403B}">
      <dgm:prSet/>
      <dgm:spPr/>
      <dgm:t>
        <a:bodyPr/>
        <a:lstStyle/>
        <a:p>
          <a:endParaRPr lang="en-US" sz="2000"/>
        </a:p>
      </dgm:t>
    </dgm:pt>
    <dgm:pt modelId="{9B6A9EBE-E95F-4CC5-AEF7-2824163352F3}">
      <dgm:prSet custT="1"/>
      <dgm:spPr/>
      <dgm:t>
        <a:bodyPr/>
        <a:lstStyle/>
        <a:p>
          <a:r>
            <a:rPr lang="en-US" sz="2400" dirty="0"/>
            <a:t>Our staff is experience and skilled in water.  That’s all we do.  </a:t>
          </a:r>
        </a:p>
      </dgm:t>
    </dgm:pt>
    <dgm:pt modelId="{5EA3B976-4F32-4252-B073-6F147CC293BB}" type="parTrans" cxnId="{B7DBC6F4-FEEE-464B-900B-92135699CB91}">
      <dgm:prSet/>
      <dgm:spPr/>
      <dgm:t>
        <a:bodyPr/>
        <a:lstStyle/>
        <a:p>
          <a:endParaRPr lang="en-US" sz="2000"/>
        </a:p>
      </dgm:t>
    </dgm:pt>
    <dgm:pt modelId="{69EC8F51-6792-496A-83CE-315CDFFF00EF}" type="sibTrans" cxnId="{B7DBC6F4-FEEE-464B-900B-92135699CB91}">
      <dgm:prSet/>
      <dgm:spPr/>
      <dgm:t>
        <a:bodyPr/>
        <a:lstStyle/>
        <a:p>
          <a:endParaRPr lang="en-US" sz="2000"/>
        </a:p>
      </dgm:t>
    </dgm:pt>
    <dgm:pt modelId="{D191C7C9-3E47-4FF3-B2B4-FC9E1CF1BC63}" type="pres">
      <dgm:prSet presAssocID="{152C3859-B307-48D0-BDE7-0B3D82B8413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0BFB919-76C1-4639-9754-CB23B5FE22CD}" type="pres">
      <dgm:prSet presAssocID="{B60DA353-40E7-4C19-BCDC-B090DA9342E0}" presName="thickLine" presStyleLbl="alignNode1" presStyleIdx="0" presStyleCnt="4"/>
      <dgm:spPr/>
    </dgm:pt>
    <dgm:pt modelId="{48281189-4EB4-4C7C-B16D-F8CD3AF8A8AB}" type="pres">
      <dgm:prSet presAssocID="{B60DA353-40E7-4C19-BCDC-B090DA9342E0}" presName="horz1" presStyleCnt="0"/>
      <dgm:spPr/>
    </dgm:pt>
    <dgm:pt modelId="{98AEC58D-0501-4FF6-9B40-94E4CB5A3DF2}" type="pres">
      <dgm:prSet presAssocID="{B60DA353-40E7-4C19-BCDC-B090DA9342E0}" presName="tx1" presStyleLbl="revTx" presStyleIdx="0" presStyleCnt="4" custLinFactNeighborX="-1303" custLinFactNeighborY="-2645"/>
      <dgm:spPr/>
      <dgm:t>
        <a:bodyPr/>
        <a:lstStyle/>
        <a:p>
          <a:endParaRPr lang="en-US"/>
        </a:p>
      </dgm:t>
    </dgm:pt>
    <dgm:pt modelId="{CEC69AC8-6802-450C-AB78-3D58D4EF9D0B}" type="pres">
      <dgm:prSet presAssocID="{B60DA353-40E7-4C19-BCDC-B090DA9342E0}" presName="vert1" presStyleCnt="0"/>
      <dgm:spPr/>
    </dgm:pt>
    <dgm:pt modelId="{E3DB5A35-167A-4BD9-BB80-259D0E5A5C40}" type="pres">
      <dgm:prSet presAssocID="{D1B7EAC2-8D2B-4BA9-86F9-4916322614C1}" presName="thickLine" presStyleLbl="alignNode1" presStyleIdx="1" presStyleCnt="4"/>
      <dgm:spPr/>
    </dgm:pt>
    <dgm:pt modelId="{28BF0787-74B3-4324-A96A-2D098CE23825}" type="pres">
      <dgm:prSet presAssocID="{D1B7EAC2-8D2B-4BA9-86F9-4916322614C1}" presName="horz1" presStyleCnt="0"/>
      <dgm:spPr/>
    </dgm:pt>
    <dgm:pt modelId="{0AAFAF84-3FF5-40A2-8ECD-1707E94F705B}" type="pres">
      <dgm:prSet presAssocID="{D1B7EAC2-8D2B-4BA9-86F9-4916322614C1}" presName="tx1" presStyleLbl="revTx" presStyleIdx="1" presStyleCnt="4"/>
      <dgm:spPr/>
      <dgm:t>
        <a:bodyPr/>
        <a:lstStyle/>
        <a:p>
          <a:endParaRPr lang="en-US"/>
        </a:p>
      </dgm:t>
    </dgm:pt>
    <dgm:pt modelId="{108FFDD7-5C41-48E9-9B21-73BB4B603F39}" type="pres">
      <dgm:prSet presAssocID="{D1B7EAC2-8D2B-4BA9-86F9-4916322614C1}" presName="vert1" presStyleCnt="0"/>
      <dgm:spPr/>
    </dgm:pt>
    <dgm:pt modelId="{C35B5DE8-5A89-442A-ABC5-0E9A6391A781}" type="pres">
      <dgm:prSet presAssocID="{B747DDBD-D9BA-452E-83A6-44F847CE12B7}" presName="thickLine" presStyleLbl="alignNode1" presStyleIdx="2" presStyleCnt="4"/>
      <dgm:spPr/>
    </dgm:pt>
    <dgm:pt modelId="{2C456119-0083-40A3-915F-12F94BB6BAD9}" type="pres">
      <dgm:prSet presAssocID="{B747DDBD-D9BA-452E-83A6-44F847CE12B7}" presName="horz1" presStyleCnt="0"/>
      <dgm:spPr/>
    </dgm:pt>
    <dgm:pt modelId="{1392D0BF-2246-4F9A-BCE6-15142BFDF912}" type="pres">
      <dgm:prSet presAssocID="{B747DDBD-D9BA-452E-83A6-44F847CE12B7}" presName="tx1" presStyleLbl="revTx" presStyleIdx="2" presStyleCnt="4"/>
      <dgm:spPr/>
      <dgm:t>
        <a:bodyPr/>
        <a:lstStyle/>
        <a:p>
          <a:endParaRPr lang="en-US"/>
        </a:p>
      </dgm:t>
    </dgm:pt>
    <dgm:pt modelId="{5C74F83F-5ED5-45F9-BB8A-49C9E06D8877}" type="pres">
      <dgm:prSet presAssocID="{B747DDBD-D9BA-452E-83A6-44F847CE12B7}" presName="vert1" presStyleCnt="0"/>
      <dgm:spPr/>
    </dgm:pt>
    <dgm:pt modelId="{007B89E6-B8AA-4CB1-BB15-A012119C92F5}" type="pres">
      <dgm:prSet presAssocID="{9B6A9EBE-E95F-4CC5-AEF7-2824163352F3}" presName="thickLine" presStyleLbl="alignNode1" presStyleIdx="3" presStyleCnt="4"/>
      <dgm:spPr/>
    </dgm:pt>
    <dgm:pt modelId="{534F017F-BC4A-4665-A480-320C8028C316}" type="pres">
      <dgm:prSet presAssocID="{9B6A9EBE-E95F-4CC5-AEF7-2824163352F3}" presName="horz1" presStyleCnt="0"/>
      <dgm:spPr/>
    </dgm:pt>
    <dgm:pt modelId="{9BB9FF94-2239-4604-9A90-4F54F569C54E}" type="pres">
      <dgm:prSet presAssocID="{9B6A9EBE-E95F-4CC5-AEF7-2824163352F3}" presName="tx1" presStyleLbl="revTx" presStyleIdx="3" presStyleCnt="4"/>
      <dgm:spPr/>
      <dgm:t>
        <a:bodyPr/>
        <a:lstStyle/>
        <a:p>
          <a:endParaRPr lang="en-US"/>
        </a:p>
      </dgm:t>
    </dgm:pt>
    <dgm:pt modelId="{A26049B0-4E33-4528-86DE-96AA6FBBE263}" type="pres">
      <dgm:prSet presAssocID="{9B6A9EBE-E95F-4CC5-AEF7-2824163352F3}" presName="vert1" presStyleCnt="0"/>
      <dgm:spPr/>
    </dgm:pt>
  </dgm:ptLst>
  <dgm:cxnLst>
    <dgm:cxn modelId="{49B40E86-6E54-49CA-B301-2A4F4B7F9AEA}" type="presOf" srcId="{B747DDBD-D9BA-452E-83A6-44F847CE12B7}" destId="{1392D0BF-2246-4F9A-BCE6-15142BFDF912}" srcOrd="0" destOrd="0" presId="urn:microsoft.com/office/officeart/2008/layout/LinedList"/>
    <dgm:cxn modelId="{2C5A7D56-ED22-40DD-BC02-395F76EC0017}" srcId="{152C3859-B307-48D0-BDE7-0B3D82B8413E}" destId="{D1B7EAC2-8D2B-4BA9-86F9-4916322614C1}" srcOrd="1" destOrd="0" parTransId="{7F1E6CCC-9EBD-4FFA-8433-7D19821FD955}" sibTransId="{399804F7-51DB-4F0C-B058-1B1EBDA890F1}"/>
    <dgm:cxn modelId="{22BFEDE2-B868-48BA-AE41-92B8B56953C2}" srcId="{152C3859-B307-48D0-BDE7-0B3D82B8413E}" destId="{B60DA353-40E7-4C19-BCDC-B090DA9342E0}" srcOrd="0" destOrd="0" parTransId="{E797B254-573C-4B76-9A4D-C3E2D0A2D9DC}" sibTransId="{ABA213C8-36BB-4DFB-A84B-B7D9382D968B}"/>
    <dgm:cxn modelId="{A1235707-EFD3-4D94-9696-EDF4656C63B2}" type="presOf" srcId="{9B6A9EBE-E95F-4CC5-AEF7-2824163352F3}" destId="{9BB9FF94-2239-4604-9A90-4F54F569C54E}" srcOrd="0" destOrd="0" presId="urn:microsoft.com/office/officeart/2008/layout/LinedList"/>
    <dgm:cxn modelId="{4A49B047-02B7-4E39-8F15-52E6F2C64860}" type="presOf" srcId="{152C3859-B307-48D0-BDE7-0B3D82B8413E}" destId="{D191C7C9-3E47-4FF3-B2B4-FC9E1CF1BC63}" srcOrd="0" destOrd="0" presId="urn:microsoft.com/office/officeart/2008/layout/LinedList"/>
    <dgm:cxn modelId="{B7DBC6F4-FEEE-464B-900B-92135699CB91}" srcId="{152C3859-B307-48D0-BDE7-0B3D82B8413E}" destId="{9B6A9EBE-E95F-4CC5-AEF7-2824163352F3}" srcOrd="3" destOrd="0" parTransId="{5EA3B976-4F32-4252-B073-6F147CC293BB}" sibTransId="{69EC8F51-6792-496A-83CE-315CDFFF00EF}"/>
    <dgm:cxn modelId="{B555B82A-A494-42D0-9087-E7384E3E403B}" srcId="{152C3859-B307-48D0-BDE7-0B3D82B8413E}" destId="{B747DDBD-D9BA-452E-83A6-44F847CE12B7}" srcOrd="2" destOrd="0" parTransId="{EC6E7564-096E-4ABE-AF06-97F042C8285D}" sibTransId="{9284DEC8-5528-44F4-AD82-D27889A32CE1}"/>
    <dgm:cxn modelId="{26D23B3C-E0A0-4900-8E99-4286D0081CDC}" type="presOf" srcId="{B60DA353-40E7-4C19-BCDC-B090DA9342E0}" destId="{98AEC58D-0501-4FF6-9B40-94E4CB5A3DF2}" srcOrd="0" destOrd="0" presId="urn:microsoft.com/office/officeart/2008/layout/LinedList"/>
    <dgm:cxn modelId="{9F58D8BC-C7BC-4C34-8051-84CE9BF2F3D0}" type="presOf" srcId="{D1B7EAC2-8D2B-4BA9-86F9-4916322614C1}" destId="{0AAFAF84-3FF5-40A2-8ECD-1707E94F705B}" srcOrd="0" destOrd="0" presId="urn:microsoft.com/office/officeart/2008/layout/LinedList"/>
    <dgm:cxn modelId="{F2B36B05-9B4E-49F3-885E-804127CEEFFE}" type="presParOf" srcId="{D191C7C9-3E47-4FF3-B2B4-FC9E1CF1BC63}" destId="{F0BFB919-76C1-4639-9754-CB23B5FE22CD}" srcOrd="0" destOrd="0" presId="urn:microsoft.com/office/officeart/2008/layout/LinedList"/>
    <dgm:cxn modelId="{153FBEE3-FB53-4F56-B9DA-1705AD0EA6DF}" type="presParOf" srcId="{D191C7C9-3E47-4FF3-B2B4-FC9E1CF1BC63}" destId="{48281189-4EB4-4C7C-B16D-F8CD3AF8A8AB}" srcOrd="1" destOrd="0" presId="urn:microsoft.com/office/officeart/2008/layout/LinedList"/>
    <dgm:cxn modelId="{0A934112-56E6-406E-81FB-0B0CD8CA7258}" type="presParOf" srcId="{48281189-4EB4-4C7C-B16D-F8CD3AF8A8AB}" destId="{98AEC58D-0501-4FF6-9B40-94E4CB5A3DF2}" srcOrd="0" destOrd="0" presId="urn:microsoft.com/office/officeart/2008/layout/LinedList"/>
    <dgm:cxn modelId="{98366A9E-5BD7-41E3-9562-8D17638F0E8A}" type="presParOf" srcId="{48281189-4EB4-4C7C-B16D-F8CD3AF8A8AB}" destId="{CEC69AC8-6802-450C-AB78-3D58D4EF9D0B}" srcOrd="1" destOrd="0" presId="urn:microsoft.com/office/officeart/2008/layout/LinedList"/>
    <dgm:cxn modelId="{95D1F07A-8459-42E9-BF09-74633EF17D91}" type="presParOf" srcId="{D191C7C9-3E47-4FF3-B2B4-FC9E1CF1BC63}" destId="{E3DB5A35-167A-4BD9-BB80-259D0E5A5C40}" srcOrd="2" destOrd="0" presId="urn:microsoft.com/office/officeart/2008/layout/LinedList"/>
    <dgm:cxn modelId="{CEFB0CEA-A597-4D75-B084-4B55A96AEF5A}" type="presParOf" srcId="{D191C7C9-3E47-4FF3-B2B4-FC9E1CF1BC63}" destId="{28BF0787-74B3-4324-A96A-2D098CE23825}" srcOrd="3" destOrd="0" presId="urn:microsoft.com/office/officeart/2008/layout/LinedList"/>
    <dgm:cxn modelId="{631689F8-1119-412A-AF84-A18568F1D199}" type="presParOf" srcId="{28BF0787-74B3-4324-A96A-2D098CE23825}" destId="{0AAFAF84-3FF5-40A2-8ECD-1707E94F705B}" srcOrd="0" destOrd="0" presId="urn:microsoft.com/office/officeart/2008/layout/LinedList"/>
    <dgm:cxn modelId="{6D4E9EE8-6F79-43ED-8245-0EF8364200F6}" type="presParOf" srcId="{28BF0787-74B3-4324-A96A-2D098CE23825}" destId="{108FFDD7-5C41-48E9-9B21-73BB4B603F39}" srcOrd="1" destOrd="0" presId="urn:microsoft.com/office/officeart/2008/layout/LinedList"/>
    <dgm:cxn modelId="{732E09C8-0F8D-4D5A-820E-005E7099524A}" type="presParOf" srcId="{D191C7C9-3E47-4FF3-B2B4-FC9E1CF1BC63}" destId="{C35B5DE8-5A89-442A-ABC5-0E9A6391A781}" srcOrd="4" destOrd="0" presId="urn:microsoft.com/office/officeart/2008/layout/LinedList"/>
    <dgm:cxn modelId="{7735DC04-1790-4A67-8C42-E12927AAC749}" type="presParOf" srcId="{D191C7C9-3E47-4FF3-B2B4-FC9E1CF1BC63}" destId="{2C456119-0083-40A3-915F-12F94BB6BAD9}" srcOrd="5" destOrd="0" presId="urn:microsoft.com/office/officeart/2008/layout/LinedList"/>
    <dgm:cxn modelId="{96267DA7-DD97-4F14-A806-8FF128B45DDB}" type="presParOf" srcId="{2C456119-0083-40A3-915F-12F94BB6BAD9}" destId="{1392D0BF-2246-4F9A-BCE6-15142BFDF912}" srcOrd="0" destOrd="0" presId="urn:microsoft.com/office/officeart/2008/layout/LinedList"/>
    <dgm:cxn modelId="{C6E81576-DBBC-46E2-9194-0220EF62BAF2}" type="presParOf" srcId="{2C456119-0083-40A3-915F-12F94BB6BAD9}" destId="{5C74F83F-5ED5-45F9-BB8A-49C9E06D8877}" srcOrd="1" destOrd="0" presId="urn:microsoft.com/office/officeart/2008/layout/LinedList"/>
    <dgm:cxn modelId="{E1E097E2-1696-4C65-8502-62DC7002B52A}" type="presParOf" srcId="{D191C7C9-3E47-4FF3-B2B4-FC9E1CF1BC63}" destId="{007B89E6-B8AA-4CB1-BB15-A012119C92F5}" srcOrd="6" destOrd="0" presId="urn:microsoft.com/office/officeart/2008/layout/LinedList"/>
    <dgm:cxn modelId="{DABA8ACC-B25A-4651-9EF6-04143452657F}" type="presParOf" srcId="{D191C7C9-3E47-4FF3-B2B4-FC9E1CF1BC63}" destId="{534F017F-BC4A-4665-A480-320C8028C316}" srcOrd="7" destOrd="0" presId="urn:microsoft.com/office/officeart/2008/layout/LinedList"/>
    <dgm:cxn modelId="{5652F830-82AD-4B59-A579-F9C421573071}" type="presParOf" srcId="{534F017F-BC4A-4665-A480-320C8028C316}" destId="{9BB9FF94-2239-4604-9A90-4F54F569C54E}" srcOrd="0" destOrd="0" presId="urn:microsoft.com/office/officeart/2008/layout/LinedList"/>
    <dgm:cxn modelId="{4A6778E5-D9E8-4FF7-92A3-286F8E080D29}" type="presParOf" srcId="{534F017F-BC4A-4665-A480-320C8028C316}" destId="{A26049B0-4E33-4528-86DE-96AA6FBBE263}" srcOrd="1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C5DB80-F7EC-4FC7-9B35-20FB251CB3A2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71D725C-C4DF-48CA-803F-825EA4295D53}">
      <dgm:prSet/>
      <dgm:spPr/>
      <dgm:t>
        <a:bodyPr/>
        <a:lstStyle/>
        <a:p>
          <a:r>
            <a:rPr lang="en-US" dirty="0"/>
            <a:t>Provide</a:t>
          </a:r>
        </a:p>
      </dgm:t>
    </dgm:pt>
    <dgm:pt modelId="{EF33E3BB-52FE-4602-BDEA-392C551089B3}" type="parTrans" cxnId="{7918D426-C574-497A-B286-2F23C64DEF45}">
      <dgm:prSet/>
      <dgm:spPr/>
      <dgm:t>
        <a:bodyPr/>
        <a:lstStyle/>
        <a:p>
          <a:endParaRPr lang="en-US"/>
        </a:p>
      </dgm:t>
    </dgm:pt>
    <dgm:pt modelId="{A5FC0E5B-89FB-4A64-95E8-3C1867E2F6C1}" type="sibTrans" cxnId="{7918D426-C574-497A-B286-2F23C64DEF45}">
      <dgm:prSet/>
      <dgm:spPr/>
      <dgm:t>
        <a:bodyPr/>
        <a:lstStyle/>
        <a:p>
          <a:endParaRPr lang="en-US"/>
        </a:p>
      </dgm:t>
    </dgm:pt>
    <dgm:pt modelId="{F6EDEBA7-5CD8-4971-A318-3086A29DBC08}">
      <dgm:prSet custT="1"/>
      <dgm:spPr/>
      <dgm:t>
        <a:bodyPr/>
        <a:lstStyle/>
        <a:p>
          <a:r>
            <a:rPr lang="en-US" sz="2000" dirty="0"/>
            <a:t>Provide safe and reliable water service.</a:t>
          </a:r>
        </a:p>
      </dgm:t>
    </dgm:pt>
    <dgm:pt modelId="{212AB409-9FDE-4709-A382-4140D155068C}" type="parTrans" cxnId="{08613D7C-3144-4870-A256-329D221EE260}">
      <dgm:prSet/>
      <dgm:spPr/>
      <dgm:t>
        <a:bodyPr/>
        <a:lstStyle/>
        <a:p>
          <a:endParaRPr lang="en-US"/>
        </a:p>
      </dgm:t>
    </dgm:pt>
    <dgm:pt modelId="{DB34A9D2-5C15-4835-95D9-C9F638299F71}" type="sibTrans" cxnId="{08613D7C-3144-4870-A256-329D221EE260}">
      <dgm:prSet/>
      <dgm:spPr/>
      <dgm:t>
        <a:bodyPr/>
        <a:lstStyle/>
        <a:p>
          <a:endParaRPr lang="en-US"/>
        </a:p>
      </dgm:t>
    </dgm:pt>
    <dgm:pt modelId="{2E821468-DC19-45CB-A1F5-B6A046E42C55}">
      <dgm:prSet/>
      <dgm:spPr/>
      <dgm:t>
        <a:bodyPr/>
        <a:lstStyle/>
        <a:p>
          <a:r>
            <a:rPr lang="en-US" dirty="0"/>
            <a:t>Eliminate</a:t>
          </a:r>
        </a:p>
      </dgm:t>
    </dgm:pt>
    <dgm:pt modelId="{F15C99EE-FA08-462B-8C25-B1EF1E9040B4}" type="parTrans" cxnId="{66EC74F5-2617-4205-966D-E682AD035066}">
      <dgm:prSet/>
      <dgm:spPr/>
      <dgm:t>
        <a:bodyPr/>
        <a:lstStyle/>
        <a:p>
          <a:endParaRPr lang="en-US"/>
        </a:p>
      </dgm:t>
    </dgm:pt>
    <dgm:pt modelId="{66419145-0AC9-4197-BA7F-425072B0BD0D}" type="sibTrans" cxnId="{66EC74F5-2617-4205-966D-E682AD035066}">
      <dgm:prSet/>
      <dgm:spPr/>
      <dgm:t>
        <a:bodyPr/>
        <a:lstStyle/>
        <a:p>
          <a:endParaRPr lang="en-US"/>
        </a:p>
      </dgm:t>
    </dgm:pt>
    <dgm:pt modelId="{28D32AA4-6C9A-4083-9B4F-71E335891B63}">
      <dgm:prSet custT="1"/>
      <dgm:spPr/>
      <dgm:t>
        <a:bodyPr/>
        <a:lstStyle/>
        <a:p>
          <a:r>
            <a:rPr lang="en-US" sz="2000" dirty="0"/>
            <a:t>Eliminate the need and costs associated with employing a water operator and being a regulated utility</a:t>
          </a:r>
        </a:p>
      </dgm:t>
    </dgm:pt>
    <dgm:pt modelId="{4334EE34-4603-4B61-BDE0-1DA7FC5F661B}" type="parTrans" cxnId="{CE0C4D09-8110-4E81-B47F-C3844E8F6A31}">
      <dgm:prSet/>
      <dgm:spPr/>
      <dgm:t>
        <a:bodyPr/>
        <a:lstStyle/>
        <a:p>
          <a:endParaRPr lang="en-US"/>
        </a:p>
      </dgm:t>
    </dgm:pt>
    <dgm:pt modelId="{F73620F3-AC41-44FF-A4A0-EE521E60B57D}" type="sibTrans" cxnId="{CE0C4D09-8110-4E81-B47F-C3844E8F6A31}">
      <dgm:prSet/>
      <dgm:spPr/>
      <dgm:t>
        <a:bodyPr/>
        <a:lstStyle/>
        <a:p>
          <a:endParaRPr lang="en-US"/>
        </a:p>
      </dgm:t>
    </dgm:pt>
    <dgm:pt modelId="{51D11BE2-F793-4BB3-97DF-2DAB4BE17C93}">
      <dgm:prSet/>
      <dgm:spPr/>
      <dgm:t>
        <a:bodyPr/>
        <a:lstStyle/>
        <a:p>
          <a:r>
            <a:rPr lang="en-US" dirty="0"/>
            <a:t>Eliminate</a:t>
          </a:r>
        </a:p>
      </dgm:t>
    </dgm:pt>
    <dgm:pt modelId="{6FD2F3AB-4C71-45AC-9A8F-0D1986BC6C07}" type="parTrans" cxnId="{09F2038D-BD6D-4762-83DE-8F4CBEFC74CA}">
      <dgm:prSet/>
      <dgm:spPr/>
      <dgm:t>
        <a:bodyPr/>
        <a:lstStyle/>
        <a:p>
          <a:endParaRPr lang="en-US"/>
        </a:p>
      </dgm:t>
    </dgm:pt>
    <dgm:pt modelId="{05ECE9D9-862A-4852-97B7-17F69E8235E2}" type="sibTrans" cxnId="{09F2038D-BD6D-4762-83DE-8F4CBEFC74CA}">
      <dgm:prSet/>
      <dgm:spPr/>
      <dgm:t>
        <a:bodyPr/>
        <a:lstStyle/>
        <a:p>
          <a:endParaRPr lang="en-US"/>
        </a:p>
      </dgm:t>
    </dgm:pt>
    <dgm:pt modelId="{3BC6588C-7ABD-4A5C-A8CC-0EA5F803DA44}">
      <dgm:prSet custT="1"/>
      <dgm:spPr/>
      <dgm:t>
        <a:bodyPr/>
        <a:lstStyle/>
        <a:p>
          <a:r>
            <a:rPr lang="en-US" sz="2000" dirty="0"/>
            <a:t>Eliminate the need for the neighborhood to face independently challenges related to water for aging infrastructure, lack of financial resources, and attracting and retaining qualified staff.</a:t>
          </a:r>
        </a:p>
      </dgm:t>
    </dgm:pt>
    <dgm:pt modelId="{05B4A678-17B7-45EA-A837-519A22FFFA6A}" type="parTrans" cxnId="{6D91A154-EE94-4B99-9B6C-5AC4851E9AA6}">
      <dgm:prSet/>
      <dgm:spPr/>
      <dgm:t>
        <a:bodyPr/>
        <a:lstStyle/>
        <a:p>
          <a:endParaRPr lang="en-US"/>
        </a:p>
      </dgm:t>
    </dgm:pt>
    <dgm:pt modelId="{9372929C-C195-4223-8EA2-9FDA81B7E2BA}" type="sibTrans" cxnId="{6D91A154-EE94-4B99-9B6C-5AC4851E9AA6}">
      <dgm:prSet/>
      <dgm:spPr/>
      <dgm:t>
        <a:bodyPr/>
        <a:lstStyle/>
        <a:p>
          <a:endParaRPr lang="en-US"/>
        </a:p>
      </dgm:t>
    </dgm:pt>
    <dgm:pt modelId="{9447833C-6304-4AE1-9CDB-C9DD9D825649}">
      <dgm:prSet/>
      <dgm:spPr/>
      <dgm:t>
        <a:bodyPr/>
        <a:lstStyle/>
        <a:p>
          <a:r>
            <a:rPr lang="en-US" dirty="0"/>
            <a:t>Eliminate</a:t>
          </a:r>
        </a:p>
      </dgm:t>
    </dgm:pt>
    <dgm:pt modelId="{CD0A5380-5789-4E50-B3A1-64577C37736B}" type="parTrans" cxnId="{74072BBD-7545-44A1-B01F-A5F780B98DF0}">
      <dgm:prSet/>
      <dgm:spPr/>
      <dgm:t>
        <a:bodyPr/>
        <a:lstStyle/>
        <a:p>
          <a:endParaRPr lang="en-US"/>
        </a:p>
      </dgm:t>
    </dgm:pt>
    <dgm:pt modelId="{EAA088E6-D347-4079-BDC1-123AF7C06CA7}" type="sibTrans" cxnId="{74072BBD-7545-44A1-B01F-A5F780B98DF0}">
      <dgm:prSet/>
      <dgm:spPr/>
      <dgm:t>
        <a:bodyPr/>
        <a:lstStyle/>
        <a:p>
          <a:endParaRPr lang="en-US"/>
        </a:p>
      </dgm:t>
    </dgm:pt>
    <dgm:pt modelId="{D42145EF-7C87-4B54-BCE8-5DC0AC68D358}">
      <dgm:prSet custT="1"/>
      <dgm:spPr/>
      <dgm:t>
        <a:bodyPr/>
        <a:lstStyle/>
        <a:p>
          <a:r>
            <a:rPr lang="en-US" sz="2000" dirty="0"/>
            <a:t>Eliminate the volatility of costs associated with lost-water, water main breaks, and other infrastructure challenges.</a:t>
          </a:r>
        </a:p>
      </dgm:t>
    </dgm:pt>
    <dgm:pt modelId="{CDCE386D-A68F-438B-8F3B-319EB8D8D0B0}" type="parTrans" cxnId="{5C9E7BC6-23D2-42F1-B317-71EA93A31FF7}">
      <dgm:prSet/>
      <dgm:spPr/>
      <dgm:t>
        <a:bodyPr/>
        <a:lstStyle/>
        <a:p>
          <a:endParaRPr lang="en-US"/>
        </a:p>
      </dgm:t>
    </dgm:pt>
    <dgm:pt modelId="{251BF3EE-6200-41FF-B86F-9815FFBBAAA2}" type="sibTrans" cxnId="{5C9E7BC6-23D2-42F1-B317-71EA93A31FF7}">
      <dgm:prSet/>
      <dgm:spPr/>
      <dgm:t>
        <a:bodyPr/>
        <a:lstStyle/>
        <a:p>
          <a:endParaRPr lang="en-US"/>
        </a:p>
      </dgm:t>
    </dgm:pt>
    <dgm:pt modelId="{8B2B95E0-662C-4585-8655-6CDCE6A0921F}">
      <dgm:prSet/>
      <dgm:spPr/>
      <dgm:t>
        <a:bodyPr/>
        <a:lstStyle/>
        <a:p>
          <a:r>
            <a:rPr lang="en-US" dirty="0"/>
            <a:t>Reduce</a:t>
          </a:r>
        </a:p>
      </dgm:t>
    </dgm:pt>
    <dgm:pt modelId="{38813F6F-0080-4E51-955E-6B3EC5B6653D}" type="parTrans" cxnId="{334473C7-C2F0-46BF-8753-3B706AC504D7}">
      <dgm:prSet/>
      <dgm:spPr/>
      <dgm:t>
        <a:bodyPr/>
        <a:lstStyle/>
        <a:p>
          <a:endParaRPr lang="en-US"/>
        </a:p>
      </dgm:t>
    </dgm:pt>
    <dgm:pt modelId="{C555CDA9-7B96-41E2-A41C-476A301A1D0B}" type="sibTrans" cxnId="{334473C7-C2F0-46BF-8753-3B706AC504D7}">
      <dgm:prSet/>
      <dgm:spPr/>
      <dgm:t>
        <a:bodyPr/>
        <a:lstStyle/>
        <a:p>
          <a:endParaRPr lang="en-US"/>
        </a:p>
      </dgm:t>
    </dgm:pt>
    <dgm:pt modelId="{035FC8E9-93D2-498B-B03C-A705D041B79C}">
      <dgm:prSet custT="1"/>
      <dgm:spPr/>
      <dgm:t>
        <a:bodyPr/>
        <a:lstStyle/>
        <a:p>
          <a:r>
            <a:rPr lang="en-US" sz="2000" dirty="0"/>
            <a:t>Reduce scope of HOA by reducing one major service component of the village.</a:t>
          </a:r>
        </a:p>
      </dgm:t>
    </dgm:pt>
    <dgm:pt modelId="{C2F0786C-622B-4DED-B9CD-5F39EFE2977C}" type="parTrans" cxnId="{89AECDF0-40B2-4C9E-8906-708A1371FE6B}">
      <dgm:prSet/>
      <dgm:spPr/>
      <dgm:t>
        <a:bodyPr/>
        <a:lstStyle/>
        <a:p>
          <a:endParaRPr lang="en-US"/>
        </a:p>
      </dgm:t>
    </dgm:pt>
    <dgm:pt modelId="{4CF5D754-F124-4AC7-916F-FFFB2F8C06C7}" type="sibTrans" cxnId="{89AECDF0-40B2-4C9E-8906-708A1371FE6B}">
      <dgm:prSet/>
      <dgm:spPr/>
      <dgm:t>
        <a:bodyPr/>
        <a:lstStyle/>
        <a:p>
          <a:endParaRPr lang="en-US"/>
        </a:p>
      </dgm:t>
    </dgm:pt>
    <dgm:pt modelId="{2AE520E8-5BAE-410F-B0F9-19655117B5A7}" type="pres">
      <dgm:prSet presAssocID="{F5C5DB80-F7EC-4FC7-9B35-20FB251CB3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9AC67B-0E0A-432A-BF1B-2A624F06FF21}" type="pres">
      <dgm:prSet presAssocID="{571D725C-C4DF-48CA-803F-825EA4295D53}" presName="linNode" presStyleCnt="0"/>
      <dgm:spPr/>
    </dgm:pt>
    <dgm:pt modelId="{5EF0F39E-9E70-4F33-9540-230AA0BEE3B2}" type="pres">
      <dgm:prSet presAssocID="{571D725C-C4DF-48CA-803F-825EA4295D53}" presName="parentText" presStyleLbl="solidFgAcc1" presStyleIdx="0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F1B4A879-94E4-4A82-A83E-9159B9F73365}" type="pres">
      <dgm:prSet presAssocID="{571D725C-C4DF-48CA-803F-825EA4295D53}" presName="descendantText" presStyleLbl="alignNode1" presStyleIdx="0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D9B0E162-4BBD-4884-8E02-E9C4EDBA431F}" type="pres">
      <dgm:prSet presAssocID="{A5FC0E5B-89FB-4A64-95E8-3C1867E2F6C1}" presName="sp" presStyleCnt="0"/>
      <dgm:spPr/>
    </dgm:pt>
    <dgm:pt modelId="{359652EA-D83A-417E-86BC-B17D37ED09CE}" type="pres">
      <dgm:prSet presAssocID="{2E821468-DC19-45CB-A1F5-B6A046E42C55}" presName="linNode" presStyleCnt="0"/>
      <dgm:spPr/>
    </dgm:pt>
    <dgm:pt modelId="{BDBFBE69-D54D-49BE-9BEE-F4817B3AAD61}" type="pres">
      <dgm:prSet presAssocID="{2E821468-DC19-45CB-A1F5-B6A046E42C55}" presName="parentText" presStyleLbl="solidFgAcc1" presStyleIdx="1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F5754B1E-8D72-4409-82E8-E3C2154B28E2}" type="pres">
      <dgm:prSet presAssocID="{2E821468-DC19-45CB-A1F5-B6A046E42C55}" presName="descendantText" presStyleLbl="alignNode1" presStyleIdx="1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58241D3C-DA4A-489A-9E59-79982CE87674}" type="pres">
      <dgm:prSet presAssocID="{66419145-0AC9-4197-BA7F-425072B0BD0D}" presName="sp" presStyleCnt="0"/>
      <dgm:spPr/>
    </dgm:pt>
    <dgm:pt modelId="{259032D6-0CA5-4077-81C2-7A2EC72604CA}" type="pres">
      <dgm:prSet presAssocID="{51D11BE2-F793-4BB3-97DF-2DAB4BE17C93}" presName="linNode" presStyleCnt="0"/>
      <dgm:spPr/>
    </dgm:pt>
    <dgm:pt modelId="{256581CC-ECA7-43E6-8CEE-971CA37786B6}" type="pres">
      <dgm:prSet presAssocID="{51D11BE2-F793-4BB3-97DF-2DAB4BE17C93}" presName="parentText" presStyleLbl="solidFgAcc1" presStyleIdx="2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42523A39-F7C3-4AB1-B7A0-A96634F8E092}" type="pres">
      <dgm:prSet presAssocID="{51D11BE2-F793-4BB3-97DF-2DAB4BE17C93}" presName="descendantText" presStyleLbl="alignNode1" presStyleIdx="2" presStyleCnt="5" custLinFactNeighborX="0" custLinFactNeighborY="298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0F58EBBD-0601-40C1-8C00-1F12FA941EA1}" type="pres">
      <dgm:prSet presAssocID="{05ECE9D9-862A-4852-97B7-17F69E8235E2}" presName="sp" presStyleCnt="0"/>
      <dgm:spPr/>
    </dgm:pt>
    <dgm:pt modelId="{517DB72E-A6C5-4B0F-A463-D3D0ACE8461F}" type="pres">
      <dgm:prSet presAssocID="{9447833C-6304-4AE1-9CDB-C9DD9D825649}" presName="linNode" presStyleCnt="0"/>
      <dgm:spPr/>
    </dgm:pt>
    <dgm:pt modelId="{C5C3BA9E-9E86-469B-B5CD-E0BE3B5CFE3A}" type="pres">
      <dgm:prSet presAssocID="{9447833C-6304-4AE1-9CDB-C9DD9D825649}" presName="parentText" presStyleLbl="solidFgAcc1" presStyleIdx="3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F8B3AB75-496C-4772-BA0E-370938170F09}" type="pres">
      <dgm:prSet presAssocID="{9447833C-6304-4AE1-9CDB-C9DD9D825649}" presName="descendantText" presStyleLbl="alignNode1" presStyleIdx="3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363B4631-3079-4E51-B6C4-D9EEB83D7EEC}" type="pres">
      <dgm:prSet presAssocID="{EAA088E6-D347-4079-BDC1-123AF7C06CA7}" presName="sp" presStyleCnt="0"/>
      <dgm:spPr/>
    </dgm:pt>
    <dgm:pt modelId="{A84AF499-4216-45FC-A2F7-AF4D779B082D}" type="pres">
      <dgm:prSet presAssocID="{8B2B95E0-662C-4585-8655-6CDCE6A0921F}" presName="linNode" presStyleCnt="0"/>
      <dgm:spPr/>
    </dgm:pt>
    <dgm:pt modelId="{66CFD821-81C8-4769-8174-05C3B19BBA11}" type="pres">
      <dgm:prSet presAssocID="{8B2B95E0-662C-4585-8655-6CDCE6A0921F}" presName="parentText" presStyleLbl="solidFgAcc1" presStyleIdx="4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0F1FF64F-3C2B-4DA4-A839-93092112A513}" type="pres">
      <dgm:prSet presAssocID="{8B2B95E0-662C-4585-8655-6CDCE6A0921F}" presName="descendantText" presStyleLbl="alignNode1" presStyleIdx="4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</dgm:ptLst>
  <dgm:cxnLst>
    <dgm:cxn modelId="{5C9E7BC6-23D2-42F1-B317-71EA93A31FF7}" srcId="{9447833C-6304-4AE1-9CDB-C9DD9D825649}" destId="{D42145EF-7C87-4B54-BCE8-5DC0AC68D358}" srcOrd="0" destOrd="0" parTransId="{CDCE386D-A68F-438B-8F3B-319EB8D8D0B0}" sibTransId="{251BF3EE-6200-41FF-B86F-9815FFBBAAA2}"/>
    <dgm:cxn modelId="{FC3408D2-7114-45F1-8806-AA463CFE8FD7}" type="presOf" srcId="{51D11BE2-F793-4BB3-97DF-2DAB4BE17C93}" destId="{256581CC-ECA7-43E6-8CEE-971CA37786B6}" srcOrd="0" destOrd="0" presId="urn:microsoft.com/office/officeart/2016/7/layout/VerticalHollowActionList"/>
    <dgm:cxn modelId="{F9C927B7-C3DD-4344-8D7C-F8ED92532E85}" type="presOf" srcId="{F6EDEBA7-5CD8-4971-A318-3086A29DBC08}" destId="{F1B4A879-94E4-4A82-A83E-9159B9F73365}" srcOrd="0" destOrd="0" presId="urn:microsoft.com/office/officeart/2016/7/layout/VerticalHollowActionList"/>
    <dgm:cxn modelId="{E9230294-7A83-460B-B60C-6EB3848A7760}" type="presOf" srcId="{3BC6588C-7ABD-4A5C-A8CC-0EA5F803DA44}" destId="{42523A39-F7C3-4AB1-B7A0-A96634F8E092}" srcOrd="0" destOrd="0" presId="urn:microsoft.com/office/officeart/2016/7/layout/VerticalHollowActionList"/>
    <dgm:cxn modelId="{7918D426-C574-497A-B286-2F23C64DEF45}" srcId="{F5C5DB80-F7EC-4FC7-9B35-20FB251CB3A2}" destId="{571D725C-C4DF-48CA-803F-825EA4295D53}" srcOrd="0" destOrd="0" parTransId="{EF33E3BB-52FE-4602-BDEA-392C551089B3}" sibTransId="{A5FC0E5B-89FB-4A64-95E8-3C1867E2F6C1}"/>
    <dgm:cxn modelId="{8E5421F8-AA3B-4DE7-B97C-913408B4DD48}" type="presOf" srcId="{571D725C-C4DF-48CA-803F-825EA4295D53}" destId="{5EF0F39E-9E70-4F33-9540-230AA0BEE3B2}" srcOrd="0" destOrd="0" presId="urn:microsoft.com/office/officeart/2016/7/layout/VerticalHollowActionList"/>
    <dgm:cxn modelId="{00EA88E2-D969-479F-B585-15B455AAB42E}" type="presOf" srcId="{035FC8E9-93D2-498B-B03C-A705D041B79C}" destId="{0F1FF64F-3C2B-4DA4-A839-93092112A513}" srcOrd="0" destOrd="0" presId="urn:microsoft.com/office/officeart/2016/7/layout/VerticalHollowActionList"/>
    <dgm:cxn modelId="{29A5B0D0-35BA-4A7B-A033-5B5473678C46}" type="presOf" srcId="{9447833C-6304-4AE1-9CDB-C9DD9D825649}" destId="{C5C3BA9E-9E86-469B-B5CD-E0BE3B5CFE3A}" srcOrd="0" destOrd="0" presId="urn:microsoft.com/office/officeart/2016/7/layout/VerticalHollowActionList"/>
    <dgm:cxn modelId="{74072BBD-7545-44A1-B01F-A5F780B98DF0}" srcId="{F5C5DB80-F7EC-4FC7-9B35-20FB251CB3A2}" destId="{9447833C-6304-4AE1-9CDB-C9DD9D825649}" srcOrd="3" destOrd="0" parTransId="{CD0A5380-5789-4E50-B3A1-64577C37736B}" sibTransId="{EAA088E6-D347-4079-BDC1-123AF7C06CA7}"/>
    <dgm:cxn modelId="{6D91A154-EE94-4B99-9B6C-5AC4851E9AA6}" srcId="{51D11BE2-F793-4BB3-97DF-2DAB4BE17C93}" destId="{3BC6588C-7ABD-4A5C-A8CC-0EA5F803DA44}" srcOrd="0" destOrd="0" parTransId="{05B4A678-17B7-45EA-A837-519A22FFFA6A}" sibTransId="{9372929C-C195-4223-8EA2-9FDA81B7E2BA}"/>
    <dgm:cxn modelId="{08613D7C-3144-4870-A256-329D221EE260}" srcId="{571D725C-C4DF-48CA-803F-825EA4295D53}" destId="{F6EDEBA7-5CD8-4971-A318-3086A29DBC08}" srcOrd="0" destOrd="0" parTransId="{212AB409-9FDE-4709-A382-4140D155068C}" sibTransId="{DB34A9D2-5C15-4835-95D9-C9F638299F71}"/>
    <dgm:cxn modelId="{C31785F7-7C84-4F30-ACE2-7FBA4DB763FE}" type="presOf" srcId="{2E821468-DC19-45CB-A1F5-B6A046E42C55}" destId="{BDBFBE69-D54D-49BE-9BEE-F4817B3AAD61}" srcOrd="0" destOrd="0" presId="urn:microsoft.com/office/officeart/2016/7/layout/VerticalHollowActionList"/>
    <dgm:cxn modelId="{CE0C4D09-8110-4E81-B47F-C3844E8F6A31}" srcId="{2E821468-DC19-45CB-A1F5-B6A046E42C55}" destId="{28D32AA4-6C9A-4083-9B4F-71E335891B63}" srcOrd="0" destOrd="0" parTransId="{4334EE34-4603-4B61-BDE0-1DA7FC5F661B}" sibTransId="{F73620F3-AC41-44FF-A4A0-EE521E60B57D}"/>
    <dgm:cxn modelId="{D44BB1C6-6588-493E-BC18-EE5EA8C45796}" type="presOf" srcId="{D42145EF-7C87-4B54-BCE8-5DC0AC68D358}" destId="{F8B3AB75-496C-4772-BA0E-370938170F09}" srcOrd="0" destOrd="0" presId="urn:microsoft.com/office/officeart/2016/7/layout/VerticalHollowActionList"/>
    <dgm:cxn modelId="{334473C7-C2F0-46BF-8753-3B706AC504D7}" srcId="{F5C5DB80-F7EC-4FC7-9B35-20FB251CB3A2}" destId="{8B2B95E0-662C-4585-8655-6CDCE6A0921F}" srcOrd="4" destOrd="0" parTransId="{38813F6F-0080-4E51-955E-6B3EC5B6653D}" sibTransId="{C555CDA9-7B96-41E2-A41C-476A301A1D0B}"/>
    <dgm:cxn modelId="{66EC74F5-2617-4205-966D-E682AD035066}" srcId="{F5C5DB80-F7EC-4FC7-9B35-20FB251CB3A2}" destId="{2E821468-DC19-45CB-A1F5-B6A046E42C55}" srcOrd="1" destOrd="0" parTransId="{F15C99EE-FA08-462B-8C25-B1EF1E9040B4}" sibTransId="{66419145-0AC9-4197-BA7F-425072B0BD0D}"/>
    <dgm:cxn modelId="{89AECDF0-40B2-4C9E-8906-708A1371FE6B}" srcId="{8B2B95E0-662C-4585-8655-6CDCE6A0921F}" destId="{035FC8E9-93D2-498B-B03C-A705D041B79C}" srcOrd="0" destOrd="0" parTransId="{C2F0786C-622B-4DED-B9CD-5F39EFE2977C}" sibTransId="{4CF5D754-F124-4AC7-916F-FFFB2F8C06C7}"/>
    <dgm:cxn modelId="{2814B43A-D3CD-488C-B6C7-BCF5EF62B58C}" type="presOf" srcId="{F5C5DB80-F7EC-4FC7-9B35-20FB251CB3A2}" destId="{2AE520E8-5BAE-410F-B0F9-19655117B5A7}" srcOrd="0" destOrd="0" presId="urn:microsoft.com/office/officeart/2016/7/layout/VerticalHollowActionList"/>
    <dgm:cxn modelId="{6B795E26-96E2-4BE7-A298-7513ABF80950}" type="presOf" srcId="{8B2B95E0-662C-4585-8655-6CDCE6A0921F}" destId="{66CFD821-81C8-4769-8174-05C3B19BBA11}" srcOrd="0" destOrd="0" presId="urn:microsoft.com/office/officeart/2016/7/layout/VerticalHollowActionList"/>
    <dgm:cxn modelId="{09F2038D-BD6D-4762-83DE-8F4CBEFC74CA}" srcId="{F5C5DB80-F7EC-4FC7-9B35-20FB251CB3A2}" destId="{51D11BE2-F793-4BB3-97DF-2DAB4BE17C93}" srcOrd="2" destOrd="0" parTransId="{6FD2F3AB-4C71-45AC-9A8F-0D1986BC6C07}" sibTransId="{05ECE9D9-862A-4852-97B7-17F69E8235E2}"/>
    <dgm:cxn modelId="{1421BE0D-EEB4-4036-B241-03EF88D2B26B}" type="presOf" srcId="{28D32AA4-6C9A-4083-9B4F-71E335891B63}" destId="{F5754B1E-8D72-4409-82E8-E3C2154B28E2}" srcOrd="0" destOrd="0" presId="urn:microsoft.com/office/officeart/2016/7/layout/VerticalHollowActionList"/>
    <dgm:cxn modelId="{FB7C2846-AEDF-4F7B-BF61-9637B29D7840}" type="presParOf" srcId="{2AE520E8-5BAE-410F-B0F9-19655117B5A7}" destId="{0A9AC67B-0E0A-432A-BF1B-2A624F06FF21}" srcOrd="0" destOrd="0" presId="urn:microsoft.com/office/officeart/2016/7/layout/VerticalHollowActionList"/>
    <dgm:cxn modelId="{30FCA3B0-5E31-4D67-886B-0D35AB280D39}" type="presParOf" srcId="{0A9AC67B-0E0A-432A-BF1B-2A624F06FF21}" destId="{5EF0F39E-9E70-4F33-9540-230AA0BEE3B2}" srcOrd="0" destOrd="0" presId="urn:microsoft.com/office/officeart/2016/7/layout/VerticalHollowActionList"/>
    <dgm:cxn modelId="{5C3162DE-874D-4C08-B7A9-45603712A53F}" type="presParOf" srcId="{0A9AC67B-0E0A-432A-BF1B-2A624F06FF21}" destId="{F1B4A879-94E4-4A82-A83E-9159B9F73365}" srcOrd="1" destOrd="0" presId="urn:microsoft.com/office/officeart/2016/7/layout/VerticalHollowActionList"/>
    <dgm:cxn modelId="{7D12C63C-92BC-4411-B143-7015BEEE06F0}" type="presParOf" srcId="{2AE520E8-5BAE-410F-B0F9-19655117B5A7}" destId="{D9B0E162-4BBD-4884-8E02-E9C4EDBA431F}" srcOrd="1" destOrd="0" presId="urn:microsoft.com/office/officeart/2016/7/layout/VerticalHollowActionList"/>
    <dgm:cxn modelId="{0CC9C8BD-1355-4FB7-A484-6E775A953DE2}" type="presParOf" srcId="{2AE520E8-5BAE-410F-B0F9-19655117B5A7}" destId="{359652EA-D83A-417E-86BC-B17D37ED09CE}" srcOrd="2" destOrd="0" presId="urn:microsoft.com/office/officeart/2016/7/layout/VerticalHollowActionList"/>
    <dgm:cxn modelId="{03FFC2AD-5DF5-4103-8CFA-904F7A43C1DD}" type="presParOf" srcId="{359652EA-D83A-417E-86BC-B17D37ED09CE}" destId="{BDBFBE69-D54D-49BE-9BEE-F4817B3AAD61}" srcOrd="0" destOrd="0" presId="urn:microsoft.com/office/officeart/2016/7/layout/VerticalHollowActionList"/>
    <dgm:cxn modelId="{BA5A62AC-2000-4A50-8969-0DC9B9997D05}" type="presParOf" srcId="{359652EA-D83A-417E-86BC-B17D37ED09CE}" destId="{F5754B1E-8D72-4409-82E8-E3C2154B28E2}" srcOrd="1" destOrd="0" presId="urn:microsoft.com/office/officeart/2016/7/layout/VerticalHollowActionList"/>
    <dgm:cxn modelId="{F6222969-AB09-4CAF-BB82-73C3A70806DF}" type="presParOf" srcId="{2AE520E8-5BAE-410F-B0F9-19655117B5A7}" destId="{58241D3C-DA4A-489A-9E59-79982CE87674}" srcOrd="3" destOrd="0" presId="urn:microsoft.com/office/officeart/2016/7/layout/VerticalHollowActionList"/>
    <dgm:cxn modelId="{A759E8CC-D1C2-4A1B-A0EA-028452F6D110}" type="presParOf" srcId="{2AE520E8-5BAE-410F-B0F9-19655117B5A7}" destId="{259032D6-0CA5-4077-81C2-7A2EC72604CA}" srcOrd="4" destOrd="0" presId="urn:microsoft.com/office/officeart/2016/7/layout/VerticalHollowActionList"/>
    <dgm:cxn modelId="{AEC3EDD8-BA44-42A7-BDFF-8C9989579F68}" type="presParOf" srcId="{259032D6-0CA5-4077-81C2-7A2EC72604CA}" destId="{256581CC-ECA7-43E6-8CEE-971CA37786B6}" srcOrd="0" destOrd="0" presId="urn:microsoft.com/office/officeart/2016/7/layout/VerticalHollowActionList"/>
    <dgm:cxn modelId="{7D8E3477-BEB9-4336-A8E9-E8FCAFAFA53C}" type="presParOf" srcId="{259032D6-0CA5-4077-81C2-7A2EC72604CA}" destId="{42523A39-F7C3-4AB1-B7A0-A96634F8E092}" srcOrd="1" destOrd="0" presId="urn:microsoft.com/office/officeart/2016/7/layout/VerticalHollowActionList"/>
    <dgm:cxn modelId="{56B5F4A8-FD61-4A60-8D15-061BDEE2F763}" type="presParOf" srcId="{2AE520E8-5BAE-410F-B0F9-19655117B5A7}" destId="{0F58EBBD-0601-40C1-8C00-1F12FA941EA1}" srcOrd="5" destOrd="0" presId="urn:microsoft.com/office/officeart/2016/7/layout/VerticalHollowActionList"/>
    <dgm:cxn modelId="{9BB1F1DA-ADC2-4886-8B70-F2E723501567}" type="presParOf" srcId="{2AE520E8-5BAE-410F-B0F9-19655117B5A7}" destId="{517DB72E-A6C5-4B0F-A463-D3D0ACE8461F}" srcOrd="6" destOrd="0" presId="urn:microsoft.com/office/officeart/2016/7/layout/VerticalHollowActionList"/>
    <dgm:cxn modelId="{B8295213-4A41-49C2-BACA-67498BE1EA77}" type="presParOf" srcId="{517DB72E-A6C5-4B0F-A463-D3D0ACE8461F}" destId="{C5C3BA9E-9E86-469B-B5CD-E0BE3B5CFE3A}" srcOrd="0" destOrd="0" presId="urn:microsoft.com/office/officeart/2016/7/layout/VerticalHollowActionList"/>
    <dgm:cxn modelId="{7CC0F430-C89F-4354-AC94-29389AD09695}" type="presParOf" srcId="{517DB72E-A6C5-4B0F-A463-D3D0ACE8461F}" destId="{F8B3AB75-496C-4772-BA0E-370938170F09}" srcOrd="1" destOrd="0" presId="urn:microsoft.com/office/officeart/2016/7/layout/VerticalHollowActionList"/>
    <dgm:cxn modelId="{F286A47A-EF07-49AF-ABD7-ECBE61F26469}" type="presParOf" srcId="{2AE520E8-5BAE-410F-B0F9-19655117B5A7}" destId="{363B4631-3079-4E51-B6C4-D9EEB83D7EEC}" srcOrd="7" destOrd="0" presId="urn:microsoft.com/office/officeart/2016/7/layout/VerticalHollowActionList"/>
    <dgm:cxn modelId="{B0873A68-377C-4A49-AE89-8555E7046B15}" type="presParOf" srcId="{2AE520E8-5BAE-410F-B0F9-19655117B5A7}" destId="{A84AF499-4216-45FC-A2F7-AF4D779B082D}" srcOrd="8" destOrd="0" presId="urn:microsoft.com/office/officeart/2016/7/layout/VerticalHollowActionList"/>
    <dgm:cxn modelId="{B477B9D4-BD4E-45BD-822E-E8321BB2955B}" type="presParOf" srcId="{A84AF499-4216-45FC-A2F7-AF4D779B082D}" destId="{66CFD821-81C8-4769-8174-05C3B19BBA11}" srcOrd="0" destOrd="0" presId="urn:microsoft.com/office/officeart/2016/7/layout/VerticalHollowActionList"/>
    <dgm:cxn modelId="{738BC45A-D140-4ADF-819A-778CD71913A0}" type="presParOf" srcId="{A84AF499-4216-45FC-A2F7-AF4D779B082D}" destId="{0F1FF64F-3C2B-4DA4-A839-93092112A513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B919-76C1-4639-9754-CB23B5FE22CD}">
      <dsp:nvSpPr>
        <dsp:cNvPr id="0" name=""/>
        <dsp:cNvSpPr/>
      </dsp:nvSpPr>
      <dsp:spPr>
        <a:xfrm>
          <a:off x="0" y="0"/>
          <a:ext cx="70438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EC58D-0501-4FF6-9B40-94E4CB5A3DF2}">
      <dsp:nvSpPr>
        <dsp:cNvPr id="0" name=""/>
        <dsp:cNvSpPr/>
      </dsp:nvSpPr>
      <dsp:spPr>
        <a:xfrm>
          <a:off x="0" y="0"/>
          <a:ext cx="7043884" cy="1608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is a not-for-profit water cooperative which provides sustainable water services to improve quality of life to our customers and provide for economic development.</a:t>
          </a:r>
        </a:p>
      </dsp:txBody>
      <dsp:txXfrm>
        <a:off x="0" y="0"/>
        <a:ext cx="7043884" cy="1608174"/>
      </dsp:txXfrm>
    </dsp:sp>
    <dsp:sp modelId="{E3DB5A35-167A-4BD9-BB80-259D0E5A5C40}">
      <dsp:nvSpPr>
        <dsp:cNvPr id="0" name=""/>
        <dsp:cNvSpPr/>
      </dsp:nvSpPr>
      <dsp:spPr>
        <a:xfrm>
          <a:off x="0" y="1608174"/>
          <a:ext cx="7043884" cy="0"/>
        </a:xfrm>
        <a:prstGeom prst="line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19050" cap="rnd" cmpd="sng" algn="ctr">
          <a:solidFill>
            <a:schemeClr val="accent2">
              <a:hueOff val="-279374"/>
              <a:satOff val="-3219"/>
              <a:lumOff val="7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FAF84-3FF5-40A2-8ECD-1707E94F705B}">
      <dsp:nvSpPr>
        <dsp:cNvPr id="0" name=""/>
        <dsp:cNvSpPr/>
      </dsp:nvSpPr>
      <dsp:spPr>
        <a:xfrm>
          <a:off x="0" y="1608174"/>
          <a:ext cx="7043884" cy="1608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multi-county regional water system which serves a population base of over 140,000.</a:t>
          </a:r>
        </a:p>
      </dsp:txBody>
      <dsp:txXfrm>
        <a:off x="0" y="1608174"/>
        <a:ext cx="7043884" cy="1608174"/>
      </dsp:txXfrm>
    </dsp:sp>
    <dsp:sp modelId="{C35B5DE8-5A89-442A-ABC5-0E9A6391A781}">
      <dsp:nvSpPr>
        <dsp:cNvPr id="0" name=""/>
        <dsp:cNvSpPr/>
      </dsp:nvSpPr>
      <dsp:spPr>
        <a:xfrm>
          <a:off x="0" y="3216348"/>
          <a:ext cx="7043884" cy="0"/>
        </a:xfrm>
        <a:prstGeom prst="line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19050" cap="rnd" cmpd="sng" algn="ctr">
          <a:solidFill>
            <a:schemeClr val="accent2">
              <a:hueOff val="-558749"/>
              <a:satOff val="-6439"/>
              <a:lumOff val="1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2D0BF-2246-4F9A-BCE6-15142BFDF912}">
      <dsp:nvSpPr>
        <dsp:cNvPr id="0" name=""/>
        <dsp:cNvSpPr/>
      </dsp:nvSpPr>
      <dsp:spPr>
        <a:xfrm>
          <a:off x="0" y="3216348"/>
          <a:ext cx="7043884" cy="1608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By regionalizing water services, we can keep rates affordable.</a:t>
          </a:r>
        </a:p>
      </dsp:txBody>
      <dsp:txXfrm>
        <a:off x="0" y="3216348"/>
        <a:ext cx="7043884" cy="1608174"/>
      </dsp:txXfrm>
    </dsp:sp>
    <dsp:sp modelId="{007B89E6-B8AA-4CB1-BB15-A012119C92F5}">
      <dsp:nvSpPr>
        <dsp:cNvPr id="0" name=""/>
        <dsp:cNvSpPr/>
      </dsp:nvSpPr>
      <dsp:spPr>
        <a:xfrm>
          <a:off x="0" y="4824522"/>
          <a:ext cx="7043884" cy="0"/>
        </a:xfrm>
        <a:prstGeom prst="line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9FF94-2239-4604-9A90-4F54F569C54E}">
      <dsp:nvSpPr>
        <dsp:cNvPr id="0" name=""/>
        <dsp:cNvSpPr/>
      </dsp:nvSpPr>
      <dsp:spPr>
        <a:xfrm>
          <a:off x="0" y="4824522"/>
          <a:ext cx="7043884" cy="1608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Our staff is experience and skilled in water.  That’s all we do.  </a:t>
          </a:r>
        </a:p>
      </dsp:txBody>
      <dsp:txXfrm>
        <a:off x="0" y="4824522"/>
        <a:ext cx="7043884" cy="16081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B4A879-94E4-4A82-A83E-9159B9F73365}">
      <dsp:nvSpPr>
        <dsp:cNvPr id="0" name=""/>
        <dsp:cNvSpPr/>
      </dsp:nvSpPr>
      <dsp:spPr>
        <a:xfrm>
          <a:off x="1302720" y="2557"/>
          <a:ext cx="5210883" cy="11221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106" tIns="285038" rIns="101106" bIns="285038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Provide safe and reliable water service.</a:t>
          </a:r>
        </a:p>
      </dsp:txBody>
      <dsp:txXfrm>
        <a:off x="1302720" y="2557"/>
        <a:ext cx="5210883" cy="1122196"/>
      </dsp:txXfrm>
    </dsp:sp>
    <dsp:sp modelId="{5EF0F39E-9E70-4F33-9540-230AA0BEE3B2}">
      <dsp:nvSpPr>
        <dsp:cNvPr id="0" name=""/>
        <dsp:cNvSpPr/>
      </dsp:nvSpPr>
      <dsp:spPr>
        <a:xfrm>
          <a:off x="0" y="2557"/>
          <a:ext cx="1302720" cy="11221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36" tIns="110848" rIns="68936" bIns="11084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Provide</a:t>
          </a:r>
        </a:p>
      </dsp:txBody>
      <dsp:txXfrm>
        <a:off x="0" y="2557"/>
        <a:ext cx="1302720" cy="1122196"/>
      </dsp:txXfrm>
    </dsp:sp>
    <dsp:sp modelId="{F5754B1E-8D72-4409-82E8-E3C2154B28E2}">
      <dsp:nvSpPr>
        <dsp:cNvPr id="0" name=""/>
        <dsp:cNvSpPr/>
      </dsp:nvSpPr>
      <dsp:spPr>
        <a:xfrm>
          <a:off x="1302720" y="1192086"/>
          <a:ext cx="5210883" cy="1122196"/>
        </a:xfrm>
        <a:prstGeom prst="rect">
          <a:avLst/>
        </a:prstGeom>
        <a:solidFill>
          <a:schemeClr val="accent2">
            <a:hueOff val="-209531"/>
            <a:satOff val="-2415"/>
            <a:lumOff val="540"/>
            <a:alphaOff val="0"/>
          </a:schemeClr>
        </a:solidFill>
        <a:ln w="19050" cap="rnd" cmpd="sng" algn="ctr">
          <a:solidFill>
            <a:schemeClr val="accent2">
              <a:hueOff val="-209531"/>
              <a:satOff val="-2415"/>
              <a:lumOff val="5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106" tIns="285038" rIns="101106" bIns="285038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Eliminate the need and costs associated with employing a water operator and being a regulated utility</a:t>
          </a:r>
        </a:p>
      </dsp:txBody>
      <dsp:txXfrm>
        <a:off x="1302720" y="1192086"/>
        <a:ext cx="5210883" cy="1122196"/>
      </dsp:txXfrm>
    </dsp:sp>
    <dsp:sp modelId="{BDBFBE69-D54D-49BE-9BEE-F4817B3AAD61}">
      <dsp:nvSpPr>
        <dsp:cNvPr id="0" name=""/>
        <dsp:cNvSpPr/>
      </dsp:nvSpPr>
      <dsp:spPr>
        <a:xfrm>
          <a:off x="0" y="1192086"/>
          <a:ext cx="1302720" cy="11221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09531"/>
              <a:satOff val="-2415"/>
              <a:lumOff val="5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36" tIns="110848" rIns="68936" bIns="11084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Eliminate</a:t>
          </a:r>
        </a:p>
      </dsp:txBody>
      <dsp:txXfrm>
        <a:off x="0" y="1192086"/>
        <a:ext cx="1302720" cy="1122196"/>
      </dsp:txXfrm>
    </dsp:sp>
    <dsp:sp modelId="{42523A39-F7C3-4AB1-B7A0-A96634F8E092}">
      <dsp:nvSpPr>
        <dsp:cNvPr id="0" name=""/>
        <dsp:cNvSpPr/>
      </dsp:nvSpPr>
      <dsp:spPr>
        <a:xfrm>
          <a:off x="1302720" y="2384958"/>
          <a:ext cx="5210883" cy="1122196"/>
        </a:xfrm>
        <a:prstGeom prst="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19050" cap="rnd" cmpd="sng" algn="ctr">
          <a:solidFill>
            <a:schemeClr val="accent2">
              <a:hueOff val="-419062"/>
              <a:satOff val="-4829"/>
              <a:lumOff val="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106" tIns="285038" rIns="101106" bIns="285038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Eliminate the need for the neighborhood to face independently challenges related to water for aging infrastructure, lack of financial resources, and attracting and retaining qualified staff.</a:t>
          </a:r>
        </a:p>
      </dsp:txBody>
      <dsp:txXfrm>
        <a:off x="1302720" y="2384958"/>
        <a:ext cx="5210883" cy="1122196"/>
      </dsp:txXfrm>
    </dsp:sp>
    <dsp:sp modelId="{256581CC-ECA7-43E6-8CEE-971CA37786B6}">
      <dsp:nvSpPr>
        <dsp:cNvPr id="0" name=""/>
        <dsp:cNvSpPr/>
      </dsp:nvSpPr>
      <dsp:spPr>
        <a:xfrm>
          <a:off x="0" y="2381614"/>
          <a:ext cx="1302720" cy="11221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419062"/>
              <a:satOff val="-4829"/>
              <a:lumOff val="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36" tIns="110848" rIns="68936" bIns="11084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Eliminate</a:t>
          </a:r>
        </a:p>
      </dsp:txBody>
      <dsp:txXfrm>
        <a:off x="0" y="2381614"/>
        <a:ext cx="1302720" cy="1122196"/>
      </dsp:txXfrm>
    </dsp:sp>
    <dsp:sp modelId="{F8B3AB75-496C-4772-BA0E-370938170F09}">
      <dsp:nvSpPr>
        <dsp:cNvPr id="0" name=""/>
        <dsp:cNvSpPr/>
      </dsp:nvSpPr>
      <dsp:spPr>
        <a:xfrm>
          <a:off x="1302720" y="3571143"/>
          <a:ext cx="5210883" cy="1122196"/>
        </a:xfrm>
        <a:prstGeom prst="rect">
          <a:avLst/>
        </a:prstGeom>
        <a:solidFill>
          <a:schemeClr val="accent2">
            <a:hueOff val="-628592"/>
            <a:satOff val="-7244"/>
            <a:lumOff val="1619"/>
            <a:alphaOff val="0"/>
          </a:schemeClr>
        </a:solidFill>
        <a:ln w="19050" cap="rnd" cmpd="sng" algn="ctr">
          <a:solidFill>
            <a:schemeClr val="accent2">
              <a:hueOff val="-628592"/>
              <a:satOff val="-7244"/>
              <a:lumOff val="16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106" tIns="285038" rIns="101106" bIns="285038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Eliminate the volatility of costs associated with lost-water, water main breaks, and other infrastructure challenges.</a:t>
          </a:r>
        </a:p>
      </dsp:txBody>
      <dsp:txXfrm>
        <a:off x="1302720" y="3571143"/>
        <a:ext cx="5210883" cy="1122196"/>
      </dsp:txXfrm>
    </dsp:sp>
    <dsp:sp modelId="{C5C3BA9E-9E86-469B-B5CD-E0BE3B5CFE3A}">
      <dsp:nvSpPr>
        <dsp:cNvPr id="0" name=""/>
        <dsp:cNvSpPr/>
      </dsp:nvSpPr>
      <dsp:spPr>
        <a:xfrm>
          <a:off x="0" y="3571143"/>
          <a:ext cx="1302720" cy="11221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628592"/>
              <a:satOff val="-7244"/>
              <a:lumOff val="16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36" tIns="110848" rIns="68936" bIns="11084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Eliminate</a:t>
          </a:r>
        </a:p>
      </dsp:txBody>
      <dsp:txXfrm>
        <a:off x="0" y="3571143"/>
        <a:ext cx="1302720" cy="1122196"/>
      </dsp:txXfrm>
    </dsp:sp>
    <dsp:sp modelId="{0F1FF64F-3C2B-4DA4-A839-93092112A513}">
      <dsp:nvSpPr>
        <dsp:cNvPr id="0" name=""/>
        <dsp:cNvSpPr/>
      </dsp:nvSpPr>
      <dsp:spPr>
        <a:xfrm>
          <a:off x="1302720" y="4760671"/>
          <a:ext cx="5210883" cy="1122196"/>
        </a:xfrm>
        <a:prstGeom prst="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106" tIns="285038" rIns="101106" bIns="285038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Reduce scope of HOA by reducing one major service component of the village.</a:t>
          </a:r>
        </a:p>
      </dsp:txBody>
      <dsp:txXfrm>
        <a:off x="1302720" y="4760671"/>
        <a:ext cx="5210883" cy="1122196"/>
      </dsp:txXfrm>
    </dsp:sp>
    <dsp:sp modelId="{66CFD821-81C8-4769-8174-05C3B19BBA11}">
      <dsp:nvSpPr>
        <dsp:cNvPr id="0" name=""/>
        <dsp:cNvSpPr/>
      </dsp:nvSpPr>
      <dsp:spPr>
        <a:xfrm>
          <a:off x="0" y="4760671"/>
          <a:ext cx="1302720" cy="11221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36" tIns="110848" rIns="68936" bIns="11084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Reduce</a:t>
          </a:r>
        </a:p>
      </dsp:txBody>
      <dsp:txXfrm>
        <a:off x="0" y="4760671"/>
        <a:ext cx="1302720" cy="1122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cowater.org/" TargetMode="External"/><Relationship Id="rId2" Type="http://schemas.openxmlformats.org/officeDocument/2006/relationships/hyperlink" Target="mailto:gmarzluf@delcowater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820" y="2404534"/>
            <a:ext cx="9422336" cy="1646302"/>
          </a:xfrm>
        </p:spPr>
        <p:txBody>
          <a:bodyPr/>
          <a:lstStyle/>
          <a:p>
            <a:r>
              <a:rPr lang="en-US" dirty="0" smtClean="0"/>
              <a:t>Mount </a:t>
            </a:r>
            <a:r>
              <a:rPr lang="en-US" dirty="0"/>
              <a:t>Air </a:t>
            </a:r>
            <a:r>
              <a:rPr lang="en-US" dirty="0" smtClean="0"/>
              <a:t>Community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7565" y="4547983"/>
            <a:ext cx="8217560" cy="1096899"/>
          </a:xfrm>
        </p:spPr>
        <p:txBody>
          <a:bodyPr/>
          <a:lstStyle/>
          <a:p>
            <a:r>
              <a:rPr lang="en-US" sz="2400" dirty="0" smtClean="0"/>
              <a:t>Tuesday, November 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 6:30-7:30pm at Sharon Township Hall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0124" y="414060"/>
            <a:ext cx="67341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2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30201" y="1600200"/>
            <a:ext cx="11684000" cy="4955189"/>
          </a:xfrm>
          <a:prstGeom prst="rect">
            <a:avLst/>
          </a:prstGeom>
        </p:spPr>
        <p:txBody>
          <a:bodyPr lIns="91425" tIns="45713" rIns="91425" bIns="45713">
            <a:spAutoFit/>
          </a:bodyPr>
          <a:lstStyle/>
          <a:p>
            <a:pPr marL="457130" indent="-457130">
              <a:buClr>
                <a:srgbClr val="44546A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rgbClr val="000066"/>
                </a:solidFill>
                <a:latin typeface="CG Times" pitchFamily="18" charset="0"/>
              </a:rPr>
              <a:t>Member (Customer) </a:t>
            </a:r>
            <a:r>
              <a:rPr lang="en-US" sz="2800" dirty="0" err="1" smtClean="0">
                <a:solidFill>
                  <a:srgbClr val="000066"/>
                </a:solidFill>
                <a:latin typeface="CG Times" pitchFamily="18" charset="0"/>
              </a:rPr>
              <a:t>ownedNon</a:t>
            </a:r>
            <a:r>
              <a:rPr lang="en-US" sz="2800" dirty="0" smtClean="0">
                <a:solidFill>
                  <a:srgbClr val="000066"/>
                </a:solidFill>
                <a:latin typeface="CG Times" pitchFamily="18" charset="0"/>
              </a:rPr>
              <a:t>-For-Profit </a:t>
            </a:r>
          </a:p>
          <a:p>
            <a:pPr marL="457130" indent="-457130">
              <a:buClr>
                <a:srgbClr val="44546A">
                  <a:lumMod val="50000"/>
                </a:srgbClr>
              </a:buClr>
              <a:defRPr/>
            </a:pPr>
            <a:r>
              <a:rPr lang="en-US" sz="2800" dirty="0" smtClean="0">
                <a:solidFill>
                  <a:srgbClr val="000066"/>
                </a:solidFill>
                <a:latin typeface="CG Times" pitchFamily="18" charset="0"/>
              </a:rPr>
              <a:t>	Corporation</a:t>
            </a:r>
            <a:endParaRPr lang="en-US" sz="2800" dirty="0">
              <a:solidFill>
                <a:srgbClr val="000066"/>
              </a:solidFill>
              <a:latin typeface="CG Times" pitchFamily="18" charset="0"/>
            </a:endParaRPr>
          </a:p>
          <a:p>
            <a:pPr marL="457130" indent="-457130">
              <a:buClr>
                <a:srgbClr val="44546A">
                  <a:lumMod val="50000"/>
                </a:srgbClr>
              </a:buClr>
              <a:buFont typeface="Wingdings" pitchFamily="2" charset="2"/>
              <a:buChar char="ü"/>
              <a:defRPr/>
            </a:pPr>
            <a:endParaRPr lang="en-US" sz="2800" dirty="0">
              <a:solidFill>
                <a:srgbClr val="000066"/>
              </a:solidFill>
              <a:latin typeface="CG Times" pitchFamily="18" charset="0"/>
            </a:endParaRPr>
          </a:p>
          <a:p>
            <a:pPr marL="457130" indent="-457130">
              <a:buClr>
                <a:srgbClr val="44546A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rgbClr val="000066"/>
                </a:solidFill>
                <a:latin typeface="CG Times" pitchFamily="18" charset="0"/>
              </a:rPr>
              <a:t>Governed by a Board of 10 Directors</a:t>
            </a:r>
          </a:p>
          <a:p>
            <a:pPr marL="799977" lvl="1" indent="-342848">
              <a:buClr>
                <a:srgbClr val="44546A">
                  <a:lumMod val="50000"/>
                </a:srgbClr>
              </a:buClr>
              <a:buFont typeface="Wingdings" pitchFamily="2" charset="2"/>
              <a:buChar char="ü"/>
              <a:defRPr/>
            </a:pPr>
            <a:endParaRPr lang="en-US" sz="2000" dirty="0">
              <a:solidFill>
                <a:srgbClr val="000066"/>
              </a:solidFill>
              <a:latin typeface="CG Times" pitchFamily="18" charset="0"/>
            </a:endParaRPr>
          </a:p>
          <a:p>
            <a:pPr marL="457130" indent="-457130">
              <a:buClr>
                <a:srgbClr val="44546A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rgbClr val="000066"/>
                </a:solidFill>
                <a:latin typeface="CG Times" pitchFamily="18" charset="0"/>
              </a:rPr>
              <a:t>Served 1</a:t>
            </a:r>
            <a:r>
              <a:rPr lang="en-US" sz="2800" baseline="30000" dirty="0">
                <a:solidFill>
                  <a:srgbClr val="000066"/>
                </a:solidFill>
                <a:latin typeface="CG Times" pitchFamily="18" charset="0"/>
              </a:rPr>
              <a:t>st</a:t>
            </a:r>
            <a:r>
              <a:rPr lang="en-US" sz="2800" dirty="0">
                <a:solidFill>
                  <a:srgbClr val="000066"/>
                </a:solidFill>
                <a:latin typeface="CG Times" pitchFamily="18" charset="0"/>
              </a:rPr>
              <a:t> customer in 1974</a:t>
            </a:r>
          </a:p>
          <a:p>
            <a:pPr marL="457130" indent="-457130">
              <a:buClr>
                <a:srgbClr val="44546A">
                  <a:lumMod val="50000"/>
                </a:srgbClr>
              </a:buClr>
              <a:buFont typeface="Wingdings" pitchFamily="2" charset="2"/>
              <a:buChar char="ü"/>
              <a:defRPr/>
            </a:pPr>
            <a:endParaRPr lang="en-US" sz="2800" dirty="0">
              <a:solidFill>
                <a:srgbClr val="000066"/>
              </a:solidFill>
              <a:latin typeface="CG Times" pitchFamily="18" charset="0"/>
            </a:endParaRPr>
          </a:p>
          <a:p>
            <a:pPr marL="457130" indent="-457130">
              <a:buClr>
                <a:srgbClr val="44546A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rgbClr val="000066"/>
                </a:solidFill>
                <a:latin typeface="CG Times" pitchFamily="18" charset="0"/>
              </a:rPr>
              <a:t>Grown to largest rural system in Ohio</a:t>
            </a:r>
          </a:p>
          <a:p>
            <a:pPr marL="914330" lvl="1" indent="-457130">
              <a:buClr>
                <a:srgbClr val="44546A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rgbClr val="000066"/>
                </a:solidFill>
                <a:latin typeface="CG Times" pitchFamily="18" charset="0"/>
              </a:rPr>
              <a:t>Population 140,000</a:t>
            </a:r>
          </a:p>
          <a:p>
            <a:pPr marL="457130" indent="-457130">
              <a:buClr>
                <a:srgbClr val="44546A">
                  <a:lumMod val="50000"/>
                </a:srgbClr>
              </a:buClr>
              <a:buFont typeface="Wingdings" pitchFamily="2" charset="2"/>
              <a:buChar char="ü"/>
              <a:defRPr/>
            </a:pPr>
            <a:endParaRPr lang="en-US" sz="2800" dirty="0">
              <a:solidFill>
                <a:srgbClr val="000066"/>
              </a:solidFill>
              <a:latin typeface="CG Times" pitchFamily="18" charset="0"/>
            </a:endParaRPr>
          </a:p>
          <a:p>
            <a:pPr marL="457130" indent="-457130">
              <a:buClr>
                <a:srgbClr val="44546A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rgbClr val="000066"/>
                </a:solidFill>
                <a:latin typeface="CG Times" pitchFamily="18" charset="0"/>
              </a:rPr>
              <a:t>1800 mi of pipe over 800 mi</a:t>
            </a:r>
            <a:r>
              <a:rPr lang="en-US" sz="2800" baseline="30000" dirty="0">
                <a:solidFill>
                  <a:srgbClr val="000066"/>
                </a:solidFill>
                <a:latin typeface="CG Times" pitchFamily="18" charset="0"/>
              </a:rPr>
              <a:t>2</a:t>
            </a:r>
            <a:r>
              <a:rPr lang="en-US" sz="2800" dirty="0">
                <a:solidFill>
                  <a:srgbClr val="000066"/>
                </a:solidFill>
                <a:latin typeface="CG Times" pitchFamily="18" charset="0"/>
              </a:rPr>
              <a:t> in 7 Counties </a:t>
            </a:r>
            <a:br>
              <a:rPr lang="en-US" sz="2800" dirty="0">
                <a:solidFill>
                  <a:srgbClr val="000066"/>
                </a:solidFill>
                <a:latin typeface="CG Times" pitchFamily="18" charset="0"/>
              </a:rPr>
            </a:br>
            <a:r>
              <a:rPr lang="en-US" sz="1600" dirty="0">
                <a:solidFill>
                  <a:srgbClr val="000066"/>
                </a:solidFill>
                <a:latin typeface="CG Times" pitchFamily="18" charset="0"/>
              </a:rPr>
              <a:t>(Delaware, Morrow, Marion, Knox, Franklin, Union and Crawford Counties)</a:t>
            </a:r>
            <a:endParaRPr lang="en-US" sz="2800" dirty="0">
              <a:solidFill>
                <a:srgbClr val="000066"/>
              </a:solidFill>
              <a:latin typeface="CG Times" pitchFamily="18" charset="0"/>
            </a:endParaRPr>
          </a:p>
        </p:txBody>
      </p:sp>
      <p:sp>
        <p:nvSpPr>
          <p:cNvPr id="13315" name="Rectangle 13"/>
          <p:cNvSpPr>
            <a:spLocks noChangeArrowheads="1"/>
          </p:cNvSpPr>
          <p:nvPr/>
        </p:nvSpPr>
        <p:spPr bwMode="auto">
          <a:xfrm>
            <a:off x="863601" y="228600"/>
            <a:ext cx="10464800" cy="14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/>
          <a:p>
            <a:pPr algn="ctr"/>
            <a:r>
              <a:rPr lang="en-US" sz="4400" dirty="0">
                <a:solidFill>
                  <a:srgbClr val="000066"/>
                </a:solidFill>
                <a:latin typeface="CG Omega" pitchFamily="34" charset="0"/>
              </a:rPr>
              <a:t>Del-Co Water Company</a:t>
            </a:r>
          </a:p>
          <a:p>
            <a:pPr algn="ctr"/>
            <a:r>
              <a:rPr lang="en-US" sz="4400" dirty="0">
                <a:solidFill>
                  <a:srgbClr val="000066"/>
                </a:solidFill>
                <a:latin typeface="CG Omega" pitchFamily="34" charset="0"/>
              </a:rPr>
              <a:t>General Information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2780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437" y="-717723"/>
            <a:ext cx="7121427" cy="756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1267" name="AutoShape 2"/>
          <p:cNvSpPr>
            <a:spLocks/>
          </p:cNvSpPr>
          <p:nvPr/>
        </p:nvSpPr>
        <p:spPr bwMode="auto">
          <a:xfrm>
            <a:off x="-19347" y="284635"/>
            <a:ext cx="5267028" cy="651420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377266" hangingPunct="0">
              <a:defRPr/>
            </a:pPr>
            <a:endParaRPr lang="en-US" sz="5100" dirty="0">
              <a:solidFill>
                <a:srgbClr val="000000"/>
              </a:solidFill>
              <a:ea typeface="ＭＳ Ｐゴシック" charset="0"/>
            </a:endParaRPr>
          </a:p>
          <a:p>
            <a:pPr algn="ctr" defTabSz="377266" hangingPunct="0"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800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+mn-cs"/>
              </a:rPr>
              <a:t>sq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 mi</a:t>
            </a:r>
          </a:p>
          <a:p>
            <a:pPr algn="ctr" defTabSz="377266" hangingPunct="0"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Pop 140,000</a:t>
            </a:r>
          </a:p>
          <a:p>
            <a:pPr algn="ctr" defTabSz="377266" hangingPunct="0"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1920 mi pipelines</a:t>
            </a:r>
          </a:p>
          <a:p>
            <a:pPr algn="ctr" defTabSz="377266" hangingPunct="0"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4 water treatment plants</a:t>
            </a:r>
          </a:p>
          <a:p>
            <a:pPr algn="ctr" defTabSz="377266" hangingPunct="0"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11.5 MGD</a:t>
            </a:r>
          </a:p>
          <a:p>
            <a:pPr algn="ctr" defTabSz="377266" hangingPunct="0"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+mn-cs"/>
            </a:endParaRPr>
          </a:p>
          <a:p>
            <a:pPr algn="ctr" defTabSz="377266" hangingPunct="0"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+mn-cs"/>
            </a:endParaRPr>
          </a:p>
          <a:p>
            <a:pPr algn="ctr" defTabSz="377266" hangingPunct="0">
              <a:defRPr/>
            </a:pPr>
            <a:endParaRPr lang="en-US" sz="5100" dirty="0">
              <a:solidFill>
                <a:srgbClr val="000000"/>
              </a:solidFill>
              <a:ea typeface="ＭＳ Ｐゴシック" charset="0"/>
            </a:endParaRPr>
          </a:p>
          <a:p>
            <a:pPr algn="ctr" defTabSz="377266" hangingPunct="0"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 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approx.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 400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+mn-cs"/>
              </a:rPr>
              <a:t>sq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 mi</a:t>
            </a:r>
          </a:p>
          <a:p>
            <a:pPr algn="ctr" defTabSz="377266" hangingPunct="0"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Pop 1,139,000</a:t>
            </a:r>
          </a:p>
          <a:p>
            <a:pPr algn="ctr" defTabSz="377266" hangingPunct="0"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3600 mi pipelines</a:t>
            </a:r>
          </a:p>
          <a:p>
            <a:pPr algn="ctr" defTabSz="377266" hangingPunct="0"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3 water treatment plants</a:t>
            </a:r>
          </a:p>
          <a:p>
            <a:pPr algn="ctr" defTabSz="377266" hangingPunct="0"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140 MGD</a:t>
            </a:r>
            <a:endParaRPr lang="en-US" dirty="0">
              <a:ea typeface="ＭＳ Ｐゴシック" charset="0"/>
              <a:cs typeface="+mn-cs"/>
            </a:endParaRPr>
          </a:p>
        </p:txBody>
      </p:sp>
      <p:pic>
        <p:nvPicPr>
          <p:cNvPr id="11268" name="Picture 3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9435" y="3778375"/>
            <a:ext cx="1907976" cy="79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1269" name="Picture 4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0523" y="272356"/>
            <a:ext cx="2565797" cy="53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2860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-1"/>
            <a:ext cx="4403708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3" y="1"/>
            <a:ext cx="2436812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2E437-FAB0-4367-BA54-330DF6792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Del-Co Water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91AEED99-09BD-4BC3-AE62-8007C9A767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3558920"/>
              </p:ext>
            </p:extLst>
          </p:nvPr>
        </p:nvGraphicFramePr>
        <p:xfrm>
          <a:off x="4850405" y="465397"/>
          <a:ext cx="7043884" cy="6432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993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8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DE272D-074A-40C8-99B3-02BEF2541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9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can it help Mt. Air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HOA?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1AFBE75-D0D5-472D-A7C5-469CCA1CC4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77548963"/>
              </p:ext>
            </p:extLst>
          </p:nvPr>
        </p:nvGraphicFramePr>
        <p:xfrm>
          <a:off x="5194301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821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1" y="0"/>
            <a:ext cx="12584116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00145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8459DB-FB0E-430E-8F2F-4C652D53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2415323"/>
            <a:ext cx="3451731" cy="2399869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solidFill>
                  <a:srgbClr val="FFFFFF"/>
                </a:solidFill>
              </a:rPr>
              <a:t>For Mt. Air residents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F1AAB6-1D7F-4D67-AAFC-3C0EC767F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541" y="191385"/>
            <a:ext cx="7421561" cy="6560289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400" dirty="0"/>
              <a:t>All residents who want water service would become members of Del-Co Water.</a:t>
            </a:r>
          </a:p>
          <a:p>
            <a:endParaRPr lang="en-US" sz="2000" dirty="0"/>
          </a:p>
          <a:p>
            <a:r>
              <a:rPr lang="en-US" sz="2400" dirty="0"/>
              <a:t>Del-Co’s non-profit status provides peace-of-mind that residents are not paying dividends to a for-profit stakeholder(s)</a:t>
            </a:r>
          </a:p>
          <a:p>
            <a:endParaRPr lang="en-US" sz="2000" dirty="0"/>
          </a:p>
          <a:p>
            <a:r>
              <a:rPr lang="en-US" sz="2200" dirty="0"/>
              <a:t>Access to customer service Monday through Friday 8:00 am – 4:30 pm, to web portal 24-hrs with bill history and many payment options</a:t>
            </a:r>
          </a:p>
          <a:p>
            <a:endParaRPr lang="en-US" sz="2000" dirty="0"/>
          </a:p>
          <a:p>
            <a:r>
              <a:rPr lang="en-US" sz="2200" b="1" i="1" dirty="0"/>
              <a:t>Provided an after-hours call center and staff for 24hrs x 365-days in emergency</a:t>
            </a:r>
          </a:p>
          <a:p>
            <a:endParaRPr lang="en-US" sz="2000" dirty="0"/>
          </a:p>
          <a:p>
            <a:r>
              <a:rPr lang="en-US" sz="2200" dirty="0"/>
              <a:t>governed by our rules and regulations, reduced flexibility on metering, billing, </a:t>
            </a:r>
            <a:r>
              <a:rPr lang="en-US" sz="2200" dirty="0" err="1"/>
              <a:t>etc</a:t>
            </a:r>
            <a:r>
              <a:rPr lang="en-US" sz="2200" dirty="0"/>
              <a:t>…</a:t>
            </a:r>
          </a:p>
          <a:p>
            <a:endParaRPr lang="en-US" sz="2000" dirty="0"/>
          </a:p>
          <a:p>
            <a:r>
              <a:rPr lang="en-US" sz="2200" dirty="0"/>
              <a:t>required to provide easements to Del-Co to relocate point-of-metering to outdoor </a:t>
            </a:r>
          </a:p>
        </p:txBody>
      </p:sp>
    </p:spTree>
    <p:extLst>
      <p:ext uri="{BB962C8B-B14F-4D97-AF65-F5344CB8AC3E}">
        <p14:creationId xmlns:p14="http://schemas.microsoft.com/office/powerpoint/2010/main" xmlns="" val="15080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CBA13F-A396-4B66-838D-40E6BEDA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A1DB84-3318-4846-A3D6-01015E0D5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276" y="499730"/>
            <a:ext cx="6889897" cy="614561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residents would pay Del-Co Water for all the investments necessary to connect the existing system and make it viable and sustainable. 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Possible ways to pay: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increased tap fees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“special rate” on a water bill, 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a partnership with the township or county or other organization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Grants / loans</a:t>
            </a:r>
          </a:p>
          <a:p>
            <a:pPr lvl="2"/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current tap fee/ capacity fee ($5,400 for a typical 5/8” meter, as of 6/1/18) may be modified to make it work properly for this merger.</a:t>
            </a:r>
          </a:p>
          <a:p>
            <a:pPr lvl="2"/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8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EF67BB-91B5-4872-8106-9B8134258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012"/>
            <a:ext cx="12192000" cy="5222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AD470D-1DB1-4461-9157-937FB8701FB3}"/>
              </a:ext>
            </a:extLst>
          </p:cNvPr>
          <p:cNvSpPr txBox="1"/>
          <p:nvPr/>
        </p:nvSpPr>
        <p:spPr>
          <a:xfrm>
            <a:off x="184297" y="5370286"/>
            <a:ext cx="6152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Avoids major construction on SR-315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Avoids significant tree clearing along SR315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Fewer long-service installations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utility relocation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Estimated costs: $650K to $1.65MM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CA93DC-833A-489A-9334-86361DDE2AEA}"/>
              </a:ext>
            </a:extLst>
          </p:cNvPr>
          <p:cNvSpPr txBox="1"/>
          <p:nvPr/>
        </p:nvSpPr>
        <p:spPr>
          <a:xfrm>
            <a:off x="6096000" y="5370287"/>
            <a:ext cx="591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Requires easement west of Mt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Rock risk is slightly lower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AEBB2650-5F40-4DDD-8BD1-EA0CE23D9B9A}"/>
              </a:ext>
            </a:extLst>
          </p:cNvPr>
          <p:cNvSpPr/>
          <p:nvPr/>
        </p:nvSpPr>
        <p:spPr>
          <a:xfrm>
            <a:off x="184298" y="2711303"/>
            <a:ext cx="3062177" cy="2105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Transmission line west of neighborhood</a:t>
            </a:r>
          </a:p>
        </p:txBody>
      </p:sp>
    </p:spTree>
    <p:extLst>
      <p:ext uri="{BB962C8B-B14F-4D97-AF65-F5344CB8AC3E}">
        <p14:creationId xmlns:p14="http://schemas.microsoft.com/office/powerpoint/2010/main" xmlns="" val="30832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FE017D-43BF-41D9-B351-D6A4B7309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192"/>
            <a:ext cx="12192000" cy="52271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EF971B-47FE-43EB-9CCE-7227255C61C1}"/>
              </a:ext>
            </a:extLst>
          </p:cNvPr>
          <p:cNvSpPr txBox="1"/>
          <p:nvPr/>
        </p:nvSpPr>
        <p:spPr>
          <a:xfrm>
            <a:off x="184297" y="5370286"/>
            <a:ext cx="6152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 construction on SR-315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 tree clearing along SR315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Reduces feet of pipe and hydrants,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Reduces pavement repair /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Estimated costs: $770K to $1.70MM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07222A49-8CB5-428D-AC41-BC66B4275C7E}"/>
              </a:ext>
            </a:extLst>
          </p:cNvPr>
          <p:cNvSpPr/>
          <p:nvPr/>
        </p:nvSpPr>
        <p:spPr>
          <a:xfrm flipH="1">
            <a:off x="6904075" y="1511845"/>
            <a:ext cx="3799367" cy="2105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Transmission line down SR-315</a:t>
            </a:r>
          </a:p>
        </p:txBody>
      </p:sp>
    </p:spTree>
    <p:extLst>
      <p:ext uri="{BB962C8B-B14F-4D97-AF65-F5344CB8AC3E}">
        <p14:creationId xmlns:p14="http://schemas.microsoft.com/office/powerpoint/2010/main" xmlns="" val="14430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437C524-14D2-46A0-9453-989437B07BE5}"/>
              </a:ext>
            </a:extLst>
          </p:cNvPr>
          <p:cNvSpPr/>
          <p:nvPr/>
        </p:nvSpPr>
        <p:spPr>
          <a:xfrm>
            <a:off x="838200" y="4444409"/>
            <a:ext cx="10515600" cy="16267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E1973-385A-4248-8391-E15D65DA0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Level-of-magnitude cost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26C6CA-43FB-474F-B066-F6CAA85DCD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/>
              <a:t>Best case</a:t>
            </a:r>
          </a:p>
          <a:p>
            <a:r>
              <a:rPr lang="en-US" dirty="0"/>
              <a:t>Experience little rock excavation</a:t>
            </a:r>
          </a:p>
          <a:p>
            <a:r>
              <a:rPr lang="en-US" dirty="0"/>
              <a:t>Use scenario Option A</a:t>
            </a:r>
          </a:p>
          <a:p>
            <a:r>
              <a:rPr lang="en-US" dirty="0"/>
              <a:t>Assumes no-cost easements</a:t>
            </a:r>
          </a:p>
          <a:p>
            <a:r>
              <a:rPr lang="en-US" dirty="0"/>
              <a:t> Total costs:</a:t>
            </a:r>
          </a:p>
          <a:p>
            <a:pPr lvl="1"/>
            <a:r>
              <a:rPr lang="en-US" dirty="0"/>
              <a:t>$700K water system installation</a:t>
            </a:r>
          </a:p>
          <a:p>
            <a:pPr lvl="1"/>
            <a:r>
              <a:rPr lang="en-US" dirty="0"/>
              <a:t>Reduced tap fee of $3000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30 homes: $26,000 +/- per home</a:t>
            </a:r>
          </a:p>
          <a:p>
            <a:pPr lvl="1"/>
            <a:r>
              <a:rPr lang="en-US" dirty="0"/>
              <a:t>40 homes: $20,000 +/- per home</a:t>
            </a:r>
          </a:p>
          <a:p>
            <a:pPr lvl="1"/>
            <a:r>
              <a:rPr lang="en-US" dirty="0"/>
              <a:t>50 homes: $17,000 +/- per home</a:t>
            </a:r>
          </a:p>
          <a:p>
            <a:pPr lvl="1"/>
            <a:r>
              <a:rPr lang="en-US" dirty="0"/>
              <a:t>60 homes: $14,000 +/- per home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75FAC7-1F66-48EB-880A-85D3813B28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/>
              <a:t>Worst case</a:t>
            </a:r>
          </a:p>
          <a:p>
            <a:r>
              <a:rPr lang="en-US" dirty="0"/>
              <a:t>Experience rock excavation</a:t>
            </a:r>
          </a:p>
          <a:p>
            <a:r>
              <a:rPr lang="en-US" dirty="0"/>
              <a:t>Use scenario Option A</a:t>
            </a:r>
          </a:p>
          <a:p>
            <a:r>
              <a:rPr lang="en-US" dirty="0"/>
              <a:t>Assumes no-cost easements</a:t>
            </a:r>
          </a:p>
          <a:p>
            <a:r>
              <a:rPr lang="en-US" dirty="0"/>
              <a:t> Total costs:</a:t>
            </a:r>
          </a:p>
          <a:p>
            <a:pPr lvl="1"/>
            <a:r>
              <a:rPr lang="en-US" dirty="0"/>
              <a:t>$1.7MM water system installation</a:t>
            </a:r>
          </a:p>
          <a:p>
            <a:pPr lvl="1"/>
            <a:r>
              <a:rPr lang="en-US" dirty="0"/>
              <a:t>Reduced tap fee of $3000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30 homes: $60,000 +/- per home</a:t>
            </a:r>
          </a:p>
          <a:p>
            <a:pPr lvl="1"/>
            <a:r>
              <a:rPr lang="en-US" dirty="0"/>
              <a:t>40 homes: $45,000 +/- per home</a:t>
            </a:r>
          </a:p>
          <a:p>
            <a:pPr lvl="1"/>
            <a:r>
              <a:rPr lang="en-US" dirty="0"/>
              <a:t>50 homes: $37,000 +/- per home</a:t>
            </a:r>
          </a:p>
          <a:p>
            <a:pPr lvl="1"/>
            <a:r>
              <a:rPr lang="en-US" dirty="0"/>
              <a:t>60 homes: $31,000 +/- per home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438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77AABD0-CA29-4596-9A2F-1CECA5CD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1" y="365125"/>
            <a:ext cx="5120113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4400" dirty="0"/>
              <a:t>Questions??</a:t>
            </a:r>
          </a:p>
        </p:txBody>
      </p:sp>
      <p:cxnSp>
        <p:nvCxnSpPr>
          <p:cNvPr id="13" name="Straight Arrow Connector 1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4134C5E2-1C52-455E-8F19-34154399C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 sz="1600" dirty="0"/>
              <a:t>Glenn Marzluf, PE</a:t>
            </a:r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 sz="1600" dirty="0"/>
              <a:t>Del-Co Water Company</a:t>
            </a:r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gmarzluf@delcowater.org</a:t>
            </a:r>
            <a:endParaRPr lang="en-US" sz="1600" dirty="0"/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www.delcowater.org</a:t>
            </a:r>
            <a:endParaRPr lang="en-US" sz="1600" dirty="0"/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 sz="1600" dirty="0"/>
              <a:t>740-548-7746</a:t>
            </a:r>
          </a:p>
        </p:txBody>
      </p:sp>
      <p:pic>
        <p:nvPicPr>
          <p:cNvPr id="6" name="Picture 5" descr="A sunset over a rail&#10;&#10;Description generated with very high confidence">
            <a:extLst>
              <a:ext uri="{FF2B5EF4-FFF2-40B4-BE49-F238E27FC236}">
                <a16:creationId xmlns:a16="http://schemas.microsoft.com/office/drawing/2014/main" xmlns="" id="{A7C6624E-C4D5-4D65-9599-DF1A8F20A7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79" r="23335" b="-1"/>
          <a:stretch/>
        </p:blipFill>
        <p:spPr>
          <a:xfrm>
            <a:off x="5878849" y="10"/>
            <a:ext cx="6313151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1614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US" dirty="0"/>
              <a:t>History of Water in Mount 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6291"/>
            <a:ext cx="8596668" cy="4545071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Pre 1961 all homes on individual wells</a:t>
            </a:r>
          </a:p>
          <a:p>
            <a:r>
              <a:rPr lang="en-US" sz="3200" dirty="0" smtClean="0"/>
              <a:t>Community water System created in 1961.</a:t>
            </a:r>
            <a:endParaRPr lang="en-US" sz="3200" dirty="0"/>
          </a:p>
          <a:p>
            <a:r>
              <a:rPr lang="en-US" sz="3200" dirty="0"/>
              <a:t>Houses added over time as individual wells </a:t>
            </a:r>
            <a:r>
              <a:rPr lang="en-US" sz="3200" dirty="0" smtClean="0"/>
              <a:t>failed.  </a:t>
            </a:r>
          </a:p>
          <a:p>
            <a:r>
              <a:rPr lang="en-US" sz="3200" dirty="0" smtClean="0"/>
              <a:t>Currently 49 properties serviced out of </a:t>
            </a:r>
            <a:r>
              <a:rPr lang="en-US" sz="3200" dirty="0" err="1" smtClean="0"/>
              <a:t>appx</a:t>
            </a:r>
            <a:r>
              <a:rPr lang="en-US" sz="3200" dirty="0" smtClean="0"/>
              <a:t> 80 homes in Mt. Air.</a:t>
            </a:r>
            <a:endParaRPr lang="en-US" sz="3200" dirty="0"/>
          </a:p>
          <a:p>
            <a:r>
              <a:rPr lang="en-US" sz="3200" dirty="0"/>
              <a:t>Last major upgrades performed in 1980’s</a:t>
            </a:r>
          </a:p>
          <a:p>
            <a:r>
              <a:rPr lang="en-US" sz="3200" dirty="0"/>
              <a:t>Expected life cycle 30 years was surpassed </a:t>
            </a:r>
            <a:r>
              <a:rPr lang="en-US" sz="3200" dirty="0" smtClean="0"/>
              <a:t>7-8 </a:t>
            </a:r>
            <a:r>
              <a:rPr lang="en-US" sz="3200" dirty="0"/>
              <a:t>years </a:t>
            </a:r>
            <a:r>
              <a:rPr lang="en-US" sz="3200" dirty="0" smtClean="0"/>
              <a:t>ago</a:t>
            </a:r>
          </a:p>
          <a:p>
            <a:r>
              <a:rPr lang="en-US" sz="3200" dirty="0" smtClean="0"/>
              <a:t>We need a Long </a:t>
            </a:r>
            <a:r>
              <a:rPr lang="en-US" sz="3200" dirty="0" smtClean="0"/>
              <a:t>Term Solution </a:t>
            </a:r>
            <a:r>
              <a:rPr lang="en-US" sz="3200" dirty="0" smtClean="0"/>
              <a:t>for </a:t>
            </a:r>
            <a:r>
              <a:rPr lang="en-US" sz="3200" dirty="0" smtClean="0"/>
              <a:t>2020 and beyond.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10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are </a:t>
            </a:r>
            <a:r>
              <a:rPr lang="en-US" dirty="0"/>
              <a:t>we asking for tonight?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1919" y="2749735"/>
            <a:ext cx="8596668" cy="15394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dirty="0" smtClean="0"/>
              <a:t>Your Support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38394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5AD4D7-6720-4EA3-BA0B-72950CE87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859604"/>
          </a:xfrm>
        </p:spPr>
        <p:txBody>
          <a:bodyPr/>
          <a:lstStyle/>
          <a:p>
            <a:r>
              <a:rPr lang="en-US" dirty="0"/>
              <a:t>An Opportunity for ALL of Mount Air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8B0C3A-FF0A-43AE-9D6A-DDDCADF33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623318"/>
            <a:ext cx="8596668" cy="4418046"/>
          </a:xfrm>
        </p:spPr>
        <p:txBody>
          <a:bodyPr>
            <a:normAutofit/>
          </a:bodyPr>
          <a:lstStyle/>
          <a:p>
            <a:r>
              <a:rPr lang="en-US" sz="2400" dirty="0"/>
              <a:t>Centralized water connection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Protects/raises home values in our neighborhood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Assures consistent and safe water utility long-term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Gives predictable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Removes burden of operations and repairs currently done by neighbors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Is supported by multiple funding avenues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Increases safety and reduces HO insurance due to hydrants</a:t>
            </a:r>
          </a:p>
        </p:txBody>
      </p:sp>
    </p:spTree>
    <p:extLst>
      <p:ext uri="{BB962C8B-B14F-4D97-AF65-F5344CB8AC3E}">
        <p14:creationId xmlns="" xmlns:p14="http://schemas.microsoft.com/office/powerpoint/2010/main" val="2110832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CCF952-9ABA-400F-B960-E9E0580E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839056"/>
          </a:xfrm>
        </p:spPr>
        <p:txBody>
          <a:bodyPr/>
          <a:lstStyle/>
          <a:p>
            <a:r>
              <a:rPr lang="en-US" dirty="0"/>
              <a:t>Many Resources Got Us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6CA412-781A-49AD-8C57-0D01A8506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664413"/>
            <a:ext cx="8596668" cy="437694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Thanks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City of Columbus, for allowing </a:t>
            </a:r>
            <a:r>
              <a:rPr lang="en-US" sz="2400" dirty="0" err="1"/>
              <a:t>DelCo</a:t>
            </a:r>
            <a:r>
              <a:rPr lang="en-US" sz="2400" dirty="0"/>
              <a:t> to serve 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Removes annexation requirement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Cost would easily double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State Rep Mike Duffey, for his tireless efforts and HB 602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Franklin County Commissioner Kevin Boyce, for his advocacy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OhioEPA</a:t>
            </a:r>
            <a:r>
              <a:rPr lang="en-US" sz="2400" dirty="0"/>
              <a:t>, for advocacy and emergency loan 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John Albers, for his expertise in this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Sharon Township leadership and residents, for their support</a:t>
            </a:r>
          </a:p>
        </p:txBody>
      </p:sp>
    </p:spTree>
    <p:extLst>
      <p:ext uri="{BB962C8B-B14F-4D97-AF65-F5344CB8AC3E}">
        <p14:creationId xmlns="" xmlns:p14="http://schemas.microsoft.com/office/powerpoint/2010/main" val="104749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Water in Mount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This Project is not just about the Mount Air Community Water system but that is the most urgent Driver for Change.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3564"/>
          </a:xfrm>
        </p:spPr>
        <p:txBody>
          <a:bodyPr/>
          <a:lstStyle/>
          <a:p>
            <a:r>
              <a:rPr lang="en-US" dirty="0"/>
              <a:t>Current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6845"/>
            <a:ext cx="8596668" cy="4264517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 smtClean="0"/>
              <a:t>Infrastructure</a:t>
            </a:r>
          </a:p>
          <a:p>
            <a:pPr lvl="1"/>
            <a:r>
              <a:rPr lang="en-US" sz="3300" dirty="0" smtClean="0"/>
              <a:t>Aging Distribution pipes = frequent breaks and potentially costly repairs.</a:t>
            </a:r>
          </a:p>
          <a:p>
            <a:pPr lvl="1"/>
            <a:r>
              <a:rPr lang="en-US" sz="3300" dirty="0" smtClean="0"/>
              <a:t>Does not meet current standards</a:t>
            </a:r>
          </a:p>
          <a:p>
            <a:pPr lvl="2"/>
            <a:r>
              <a:rPr lang="en-US" sz="3300" dirty="0" smtClean="0"/>
              <a:t>3” and 2” Mains</a:t>
            </a:r>
          </a:p>
          <a:p>
            <a:pPr lvl="2"/>
            <a:r>
              <a:rPr lang="en-US" sz="3300" dirty="0" smtClean="0"/>
              <a:t>PVC not </a:t>
            </a:r>
            <a:r>
              <a:rPr lang="en-US" sz="3300" dirty="0" err="1" smtClean="0"/>
              <a:t>not</a:t>
            </a:r>
            <a:r>
              <a:rPr lang="en-US" sz="3300" dirty="0" smtClean="0"/>
              <a:t> rated for 80psi – 90psi operating pressures</a:t>
            </a:r>
          </a:p>
          <a:p>
            <a:pPr lvl="2"/>
            <a:r>
              <a:rPr lang="en-US" sz="3300" dirty="0" smtClean="0"/>
              <a:t>Lack </a:t>
            </a:r>
            <a:r>
              <a:rPr lang="en-US" sz="3300" dirty="0" smtClean="0"/>
              <a:t>redundancies and isolation valves</a:t>
            </a:r>
            <a:endParaRPr lang="en-US" sz="3300" dirty="0" smtClean="0"/>
          </a:p>
          <a:p>
            <a:pPr lvl="2"/>
            <a:r>
              <a:rPr lang="en-US" sz="3300" dirty="0" smtClean="0"/>
              <a:t>Some areas are not deep enough</a:t>
            </a:r>
          </a:p>
          <a:p>
            <a:pPr lvl="2"/>
            <a:r>
              <a:rPr lang="en-US" sz="3300" dirty="0" smtClean="0"/>
              <a:t>Non-standard sizes and couplings</a:t>
            </a:r>
            <a:endParaRPr lang="en-US" sz="3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69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3564"/>
          </a:xfrm>
        </p:spPr>
        <p:txBody>
          <a:bodyPr/>
          <a:lstStyle/>
          <a:p>
            <a:r>
              <a:rPr lang="en-US" dirty="0"/>
              <a:t>Current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6845"/>
            <a:ext cx="8596668" cy="4264517"/>
          </a:xfrm>
        </p:spPr>
        <p:txBody>
          <a:bodyPr>
            <a:normAutofit fontScale="70000" lnSpcReduction="20000"/>
          </a:bodyPr>
          <a:lstStyle/>
          <a:p>
            <a:r>
              <a:rPr lang="en-US" sz="4700" dirty="0" smtClean="0"/>
              <a:t>Future </a:t>
            </a:r>
            <a:r>
              <a:rPr lang="en-US" sz="4700" dirty="0"/>
              <a:t>of volunteer labor is uncertain</a:t>
            </a:r>
          </a:p>
          <a:p>
            <a:r>
              <a:rPr lang="en-US" sz="4700" dirty="0"/>
              <a:t>System requires licensed operator</a:t>
            </a:r>
          </a:p>
          <a:p>
            <a:pPr lvl="1"/>
            <a:r>
              <a:rPr lang="en-US" sz="4200" dirty="0"/>
              <a:t>Currently </a:t>
            </a:r>
            <a:r>
              <a:rPr lang="en-US" sz="4200" dirty="0" smtClean="0"/>
              <a:t>Operator retiring.  A Mount </a:t>
            </a:r>
            <a:r>
              <a:rPr lang="en-US" sz="4200" dirty="0"/>
              <a:t>Air </a:t>
            </a:r>
            <a:r>
              <a:rPr lang="en-US" sz="4200" dirty="0" smtClean="0"/>
              <a:t>Resident is training but not yet licensed.</a:t>
            </a:r>
            <a:endParaRPr lang="en-US" sz="4200" dirty="0"/>
          </a:p>
          <a:p>
            <a:pPr lvl="1"/>
            <a:r>
              <a:rPr lang="en-US" sz="4200" dirty="0"/>
              <a:t>Previous Quotes for commercial operator </a:t>
            </a:r>
            <a:r>
              <a:rPr lang="en-US" sz="4200" dirty="0" smtClean="0"/>
              <a:t>3x current cost (not including daily testing).</a:t>
            </a:r>
            <a:endParaRPr lang="en-US" sz="4200" dirty="0"/>
          </a:p>
          <a:p>
            <a:r>
              <a:rPr lang="en-US" sz="4700" dirty="0" smtClean="0"/>
              <a:t>EPA </a:t>
            </a:r>
            <a:r>
              <a:rPr lang="en-US" sz="4700" dirty="0"/>
              <a:t>standards </a:t>
            </a:r>
            <a:r>
              <a:rPr lang="en-US" sz="4700" dirty="0" smtClean="0"/>
              <a:t>increase. - Push toward </a:t>
            </a:r>
            <a:r>
              <a:rPr lang="en-US" sz="4700" dirty="0"/>
              <a:t>centralized </a:t>
            </a:r>
            <a:r>
              <a:rPr lang="en-US" sz="4700" dirty="0" smtClean="0"/>
              <a:t>professionally managed water systems.</a:t>
            </a:r>
            <a:endParaRPr lang="en-US" sz="4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69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0436"/>
          </a:xfrm>
        </p:spPr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u="sng" dirty="0" smtClean="0"/>
              <a:t>CANNOT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11927"/>
            <a:ext cx="8596668" cy="4129435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Do Nothing  - Just keep </a:t>
            </a:r>
            <a:r>
              <a:rPr lang="en-US" sz="3600" dirty="0" smtClean="0"/>
              <a:t>patching - Not Sustainable Long Term – EPA Compliance.</a:t>
            </a:r>
            <a:endParaRPr lang="en-US" sz="3600" dirty="0"/>
          </a:p>
          <a:p>
            <a:r>
              <a:rPr lang="en-US" sz="3600" dirty="0" smtClean="0"/>
              <a:t>Re-build Distribution System - Requires updating to current EPA Standards $$$</a:t>
            </a:r>
            <a:endParaRPr lang="en-US" sz="3600" dirty="0"/>
          </a:p>
          <a:p>
            <a:r>
              <a:rPr lang="en-US" sz="3600" dirty="0" smtClean="0"/>
              <a:t>Return </a:t>
            </a:r>
            <a:r>
              <a:rPr lang="en-US" sz="3600" dirty="0"/>
              <a:t>to individual </a:t>
            </a:r>
            <a:r>
              <a:rPr lang="en-US" sz="3600" dirty="0" smtClean="0"/>
              <a:t>wells - Many Properties cannot site a well or may not access good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98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WE DO </a:t>
            </a:r>
            <a:r>
              <a:rPr lang="en-US" dirty="0" smtClean="0"/>
              <a:t>Have an </a:t>
            </a:r>
            <a:r>
              <a:rPr lang="en-US" u="sng" dirty="0" smtClean="0"/>
              <a:t>OPPORTUNITY!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7039"/>
            <a:ext cx="8596668" cy="432432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600" dirty="0" smtClean="0"/>
              <a:t>Pending approval from City of Columbus for access to Delco System</a:t>
            </a:r>
          </a:p>
          <a:p>
            <a:pPr lvl="1"/>
            <a:r>
              <a:rPr lang="en-US" sz="3600" dirty="0" smtClean="0"/>
              <a:t>Sharon Township Support!</a:t>
            </a:r>
          </a:p>
          <a:p>
            <a:pPr lvl="2"/>
            <a:r>
              <a:rPr lang="en-US" sz="3400" dirty="0" smtClean="0"/>
              <a:t>Experienced and </a:t>
            </a:r>
            <a:r>
              <a:rPr lang="en-US" sz="3400" dirty="0" err="1" smtClean="0"/>
              <a:t>Quailfied</a:t>
            </a:r>
            <a:r>
              <a:rPr lang="en-US" sz="3400" dirty="0" smtClean="0"/>
              <a:t> Legal Council</a:t>
            </a:r>
          </a:p>
          <a:p>
            <a:pPr lvl="2"/>
            <a:r>
              <a:rPr lang="en-US" sz="3400" dirty="0" smtClean="0"/>
              <a:t>Potential Water District or Community Development Corp.</a:t>
            </a:r>
          </a:p>
          <a:p>
            <a:pPr lvl="2"/>
            <a:r>
              <a:rPr lang="en-US" sz="3400" dirty="0" smtClean="0"/>
              <a:t>Standing to apply for Funding</a:t>
            </a:r>
          </a:p>
          <a:p>
            <a:pPr lvl="2"/>
            <a:r>
              <a:rPr lang="en-US" sz="3400" dirty="0" smtClean="0"/>
              <a:t>Entity that can Contract for Infrastructure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7298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DO Have an </a:t>
            </a:r>
            <a:r>
              <a:rPr lang="en-US" u="sng" dirty="0" smtClean="0"/>
              <a:t>OPPORTUNITY!</a:t>
            </a:r>
            <a:endParaRPr lang="en-US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8834" y="2149310"/>
            <a:ext cx="9192982" cy="273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298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F452A527-3631-41ED-858D-3777A7D14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177AABD0-CA29-4596-9A2F-1CECA5CD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8"/>
            <a:ext cx="4813072" cy="36860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05D3C"/>
                </a:solidFill>
              </a:rPr>
              <a:t>Mt. Air </a:t>
            </a:r>
            <a:r>
              <a:rPr lang="en-US" sz="6000" dirty="0" smtClean="0">
                <a:solidFill>
                  <a:srgbClr val="405D3C"/>
                </a:solidFill>
              </a:rPr>
              <a:t>Community</a:t>
            </a:r>
            <a:endParaRPr lang="en-US" dirty="0">
              <a:solidFill>
                <a:srgbClr val="405D3C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4134C5E2-1C52-455E-8F19-34154399C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5036699" cy="2157825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November 2018</a:t>
            </a:r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 Nova Light" panose="020B0304020202020204" pitchFamily="34" charset="0"/>
              </a:rPr>
              <a:t>Glenn Marzluf, PE</a:t>
            </a:r>
          </a:p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 Nova Light" panose="020B0304020202020204" pitchFamily="34" charset="0"/>
              </a:rPr>
              <a:t>Del-Co Water Company</a:t>
            </a:r>
          </a:p>
        </p:txBody>
      </p:sp>
      <p:pic>
        <p:nvPicPr>
          <p:cNvPr id="3" name="Picture 2" descr="A sign on the side of a building&#10;&#10;Description generated with very high confidence">
            <a:extLst>
              <a:ext uri="{FF2B5EF4-FFF2-40B4-BE49-F238E27FC236}">
                <a16:creationId xmlns:a16="http://schemas.microsoft.com/office/drawing/2014/main" xmlns="" id="{F7B98BED-C939-4674-A5F6-C298C5C223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11"/>
          <a:stretch/>
        </p:blipFill>
        <p:spPr>
          <a:xfrm>
            <a:off x="27" y="10"/>
            <a:ext cx="6095973" cy="685799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05052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98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400</TotalTime>
  <Words>1050</Words>
  <Application>Microsoft Office PowerPoint</Application>
  <PresentationFormat>Custom</PresentationFormat>
  <Paragraphs>175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Facet</vt:lpstr>
      <vt:lpstr>Mount Air Community Meeting</vt:lpstr>
      <vt:lpstr>History of Water in Mount Air</vt:lpstr>
      <vt:lpstr>History of Water in Mount Air</vt:lpstr>
      <vt:lpstr>Current Challenges</vt:lpstr>
      <vt:lpstr>Current Challenges</vt:lpstr>
      <vt:lpstr>We CANNOT</vt:lpstr>
      <vt:lpstr>WE DO Have an OPPORTUNITY!</vt:lpstr>
      <vt:lpstr>WE DO Have an OPPORTUNITY!</vt:lpstr>
      <vt:lpstr>Mt. Air Community</vt:lpstr>
      <vt:lpstr>Slide 10</vt:lpstr>
      <vt:lpstr>Slide 11</vt:lpstr>
      <vt:lpstr>Del-Co Water</vt:lpstr>
      <vt:lpstr>How can it help Mt. Air HOA?</vt:lpstr>
      <vt:lpstr>For Mt. Air residents</vt:lpstr>
      <vt:lpstr>Costs?</vt:lpstr>
      <vt:lpstr>Slide 16</vt:lpstr>
      <vt:lpstr>Slide 17</vt:lpstr>
      <vt:lpstr>Level-of-magnitude cost scenarios</vt:lpstr>
      <vt:lpstr>Questions??</vt:lpstr>
      <vt:lpstr>What are we asking for tonight?</vt:lpstr>
      <vt:lpstr>An Opportunity for ALL of Mount Air</vt:lpstr>
      <vt:lpstr>Many Resources Got Us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 Air Improvement Corporation</dc:title>
  <dc:creator>Laura Kunze</dc:creator>
  <cp:lastModifiedBy>William</cp:lastModifiedBy>
  <cp:revision>73</cp:revision>
  <dcterms:created xsi:type="dcterms:W3CDTF">2017-03-23T13:00:32Z</dcterms:created>
  <dcterms:modified xsi:type="dcterms:W3CDTF">2018-11-13T21:16:55Z</dcterms:modified>
</cp:coreProperties>
</file>